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74" r:id="rId3"/>
    <p:sldId id="261" r:id="rId4"/>
    <p:sldId id="262" r:id="rId5"/>
    <p:sldId id="273" r:id="rId6"/>
    <p:sldId id="275" r:id="rId7"/>
    <p:sldId id="2145705206" r:id="rId8"/>
    <p:sldId id="263" r:id="rId9"/>
    <p:sldId id="264" r:id="rId10"/>
    <p:sldId id="265" r:id="rId11"/>
    <p:sldId id="267" r:id="rId12"/>
    <p:sldId id="268" r:id="rId13"/>
    <p:sldId id="2145705210" r:id="rId14"/>
    <p:sldId id="2145705211" r:id="rId15"/>
    <p:sldId id="257" r:id="rId16"/>
    <p:sldId id="2145705209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6BE"/>
    <a:srgbClr val="D15509"/>
    <a:srgbClr val="E9F00C"/>
    <a:srgbClr val="66CCFF"/>
    <a:srgbClr val="0046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746" autoAdjust="0"/>
  </p:normalViewPr>
  <p:slideViewPr>
    <p:cSldViewPr snapToGrid="0">
      <p:cViewPr varScale="1">
        <p:scale>
          <a:sx n="110" d="100"/>
          <a:sy n="110" d="100"/>
        </p:scale>
        <p:origin x="55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mith, Austin J. (LARC-D309)" userId="363336cd-d885-4e7b-85f0-e553942ae7cf" providerId="ADAL" clId="{0EFE68BD-E244-4D5D-A997-B7D9C4520EA5}"/>
    <pc:docChg chg="custSel delSld modSld">
      <pc:chgData name="Smith, Austin J. (LARC-D309)" userId="363336cd-d885-4e7b-85f0-e553942ae7cf" providerId="ADAL" clId="{0EFE68BD-E244-4D5D-A997-B7D9C4520EA5}" dt="2026-08-31T20:00:15.729" v="45" actId="20577"/>
      <pc:docMkLst>
        <pc:docMk/>
      </pc:docMkLst>
      <pc:sldChg chg="modSp mod">
        <pc:chgData name="Smith, Austin J. (LARC-D309)" userId="363336cd-d885-4e7b-85f0-e553942ae7cf" providerId="ADAL" clId="{0EFE68BD-E244-4D5D-A997-B7D9C4520EA5}" dt="2026-08-27T21:04:35.375" v="14" actId="20577"/>
        <pc:sldMkLst>
          <pc:docMk/>
          <pc:sldMk cId="28157091" sldId="256"/>
        </pc:sldMkLst>
        <pc:spChg chg="mod">
          <ac:chgData name="Smith, Austin J. (LARC-D309)" userId="363336cd-d885-4e7b-85f0-e553942ae7cf" providerId="ADAL" clId="{0EFE68BD-E244-4D5D-A997-B7D9C4520EA5}" dt="2026-08-27T21:04:35.375" v="14" actId="20577"/>
          <ac:spMkLst>
            <pc:docMk/>
            <pc:sldMk cId="28157091" sldId="256"/>
            <ac:spMk id="2" creationId="{5D9AF26E-620D-2CA1-2259-391A18EAE34B}"/>
          </ac:spMkLst>
        </pc:spChg>
      </pc:sldChg>
      <pc:sldChg chg="delSp mod">
        <pc:chgData name="Smith, Austin J. (LARC-D309)" userId="363336cd-d885-4e7b-85f0-e553942ae7cf" providerId="ADAL" clId="{0EFE68BD-E244-4D5D-A997-B7D9C4520EA5}" dt="2026-08-27T21:06:45.344" v="37" actId="478"/>
        <pc:sldMkLst>
          <pc:docMk/>
          <pc:sldMk cId="2080481021" sldId="264"/>
        </pc:sldMkLst>
      </pc:sldChg>
      <pc:sldChg chg="modSp mod">
        <pc:chgData name="Smith, Austin J. (LARC-D309)" userId="363336cd-d885-4e7b-85f0-e553942ae7cf" providerId="ADAL" clId="{0EFE68BD-E244-4D5D-A997-B7D9C4520EA5}" dt="2026-08-27T21:06:17.887" v="36" actId="1035"/>
        <pc:sldMkLst>
          <pc:docMk/>
          <pc:sldMk cId="2343725578" sldId="265"/>
        </pc:sldMkLst>
        <pc:spChg chg="mod">
          <ac:chgData name="Smith, Austin J. (LARC-D309)" userId="363336cd-d885-4e7b-85f0-e553942ae7cf" providerId="ADAL" clId="{0EFE68BD-E244-4D5D-A997-B7D9C4520EA5}" dt="2026-08-27T21:05:52.266" v="30" actId="20577"/>
          <ac:spMkLst>
            <pc:docMk/>
            <pc:sldMk cId="2343725578" sldId="265"/>
            <ac:spMk id="4" creationId="{6B4B36F1-1474-DE44-6BC2-0ED24F4655D0}"/>
          </ac:spMkLst>
        </pc:spChg>
        <pc:picChg chg="mod">
          <ac:chgData name="Smith, Austin J. (LARC-D309)" userId="363336cd-d885-4e7b-85f0-e553942ae7cf" providerId="ADAL" clId="{0EFE68BD-E244-4D5D-A997-B7D9C4520EA5}" dt="2026-08-27T21:06:17.887" v="36" actId="1035"/>
          <ac:picMkLst>
            <pc:docMk/>
            <pc:sldMk cId="2343725578" sldId="265"/>
            <ac:picMk id="9" creationId="{2E23677E-A269-3C73-32A2-F2A11A0D9988}"/>
          </ac:picMkLst>
        </pc:picChg>
      </pc:sldChg>
      <pc:sldChg chg="modSp mod">
        <pc:chgData name="Smith, Austin J. (LARC-D309)" userId="363336cd-d885-4e7b-85f0-e553942ae7cf" providerId="ADAL" clId="{0EFE68BD-E244-4D5D-A997-B7D9C4520EA5}" dt="2026-08-31T20:00:15.729" v="45" actId="20577"/>
        <pc:sldMkLst>
          <pc:docMk/>
          <pc:sldMk cId="2615605668" sldId="273"/>
        </pc:sldMkLst>
        <pc:spChg chg="mod">
          <ac:chgData name="Smith, Austin J. (LARC-D309)" userId="363336cd-d885-4e7b-85f0-e553942ae7cf" providerId="ADAL" clId="{0EFE68BD-E244-4D5D-A997-B7D9C4520EA5}" dt="2026-08-31T20:00:15.729" v="45" actId="20577"/>
          <ac:spMkLst>
            <pc:docMk/>
            <pc:sldMk cId="2615605668" sldId="273"/>
            <ac:spMk id="19" creationId="{55190082-3DAE-F5B8-9332-44780BBF03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383A01-F59E-4C0F-8DA9-3AB2998C258E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C2B396-22C8-4964-A65A-847014B087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281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2B396-22C8-4964-A65A-847014B0871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6029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C2B396-22C8-4964-A65A-847014B0871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5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114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946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099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5068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0003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330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2106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6386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6166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950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5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8035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034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636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6114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6043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331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CBA1528-9248-49AC-88B9-F318A18B3FBD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107B5980-CCB0-49FF-947C-12C653D56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2210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2">
                <a:shade val="28000"/>
                <a:satMod val="94000"/>
                <a:lumMod val="20000"/>
              </a:schemeClr>
              <a:schemeClr val="bg2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AF26E-620D-2CA1-2259-391A18EAE3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088" y="627018"/>
            <a:ext cx="10475823" cy="2306594"/>
          </a:xfrm>
        </p:spPr>
        <p:txBody>
          <a:bodyPr anchor="b">
            <a:normAutofit/>
          </a:bodyPr>
          <a:lstStyle/>
          <a:p>
            <a:r>
              <a:rPr lang="en-US" sz="6600" dirty="0"/>
              <a:t>Navigating your own stressful-strain curve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BA2B6E-0B6B-1D55-7EC6-185B83157A0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1411" y="2866851"/>
            <a:ext cx="9923767" cy="2306594"/>
          </a:xfrm>
        </p:spPr>
        <p:txBody>
          <a:bodyPr anchor="ctr">
            <a:normAutofit/>
          </a:bodyPr>
          <a:lstStyle/>
          <a:p>
            <a:r>
              <a:rPr lang="en-US" sz="2800" dirty="0"/>
              <a:t>Mechanics of Materials</a:t>
            </a:r>
          </a:p>
          <a:p>
            <a:r>
              <a:rPr lang="en-US" sz="2800" dirty="0"/>
              <a:t>Austin Smith M.S.</a:t>
            </a:r>
          </a:p>
          <a:p>
            <a:r>
              <a:rPr lang="en-US" sz="2800" dirty="0"/>
              <a:t>Materials Research Scientist</a:t>
            </a:r>
          </a:p>
          <a:p>
            <a:r>
              <a:rPr lang="en-US" sz="2800" dirty="0"/>
              <a:t>NASA Langley Research Center [LaRC]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3B96F23-8753-4C46-B0E7-444CF5F18B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205027"/>
            <a:ext cx="12192000" cy="1652973"/>
          </a:xfrm>
          <a:prstGeom prst="rect">
            <a:avLst/>
          </a:prstGeom>
          <a:solidFill>
            <a:srgbClr val="0D0D0D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32FBEEC-2018-4C8E-9F88-AE744C23D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5189236"/>
            <a:ext cx="12192000" cy="0"/>
          </a:xfrm>
          <a:prstGeom prst="line">
            <a:avLst/>
          </a:prstGeom>
          <a:solidFill>
            <a:srgbClr val="FFFFFF"/>
          </a:solidFill>
          <a:ln w="38100" cap="flat">
            <a:gradFill flip="none" rotWithShape="1">
              <a:gsLst>
                <a:gs pos="0">
                  <a:srgbClr val="363D46"/>
                </a:gs>
                <a:gs pos="100000">
                  <a:srgbClr val="363D46">
                    <a:lumMod val="75000"/>
                  </a:srgbClr>
                </a:gs>
              </a:gsLst>
              <a:lin ang="5400000" scaled="0"/>
              <a:tileRect/>
            </a:gradFill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281570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A1BC8-6009-F8FB-F040-517A790E8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333447C-753E-90CB-33E5-40B68CCA390B}"/>
              </a:ext>
            </a:extLst>
          </p:cNvPr>
          <p:cNvSpPr txBox="1"/>
          <p:nvPr/>
        </p:nvSpPr>
        <p:spPr>
          <a:xfrm>
            <a:off x="535460" y="321275"/>
            <a:ext cx="93137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The Danger of “Color Plot Syndrome”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B4B36F1-1474-DE44-6BC2-0ED24F4655D0}"/>
              </a:ext>
            </a:extLst>
          </p:cNvPr>
          <p:cNvSpPr txBox="1"/>
          <p:nvPr/>
        </p:nvSpPr>
        <p:spPr>
          <a:xfrm>
            <a:off x="535460" y="1094626"/>
            <a:ext cx="11173786" cy="267765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100" b="1" u="sng" dirty="0"/>
              <a:t>Why Beautiful Computer Models Can Induce Catastrophic Failures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b="1" dirty="0"/>
              <a:t>The Trap: </a:t>
            </a:r>
            <a:r>
              <a:rPr lang="en-US" sz="2100" dirty="0"/>
              <a:t>Software will generate beautiful plots regardless of bad inputs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100" b="1" dirty="0"/>
              <a:t>Mesh Distortion:</a:t>
            </a:r>
            <a:r>
              <a:rPr lang="en-US" sz="2100" dirty="0"/>
              <a:t> Bad element aspect ratios (long and thin) artificially stiffen virtual parts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/>
              <a:t>Boundary Illusions: </a:t>
            </a:r>
            <a:r>
              <a:rPr lang="en-US" sz="2100" dirty="0"/>
              <a:t>Misrepresenting boundary conditions (i.e., a flexible bolted joint or clamp as a perfectly rigid)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100" b="1" dirty="0"/>
              <a:t>Word to the wise: </a:t>
            </a:r>
            <a:r>
              <a:rPr lang="en-US" sz="2100" dirty="0"/>
              <a:t>If your hand-drawn free-body diagram disagrees, trust the hand sketch.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2E23677E-A269-3C73-32A2-F2A11A0D99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3878" b="11535"/>
          <a:stretch>
            <a:fillRect/>
          </a:stretch>
        </p:blipFill>
        <p:spPr>
          <a:xfrm>
            <a:off x="2482291" y="3737446"/>
            <a:ext cx="7227417" cy="2910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725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991756-CC5D-E04C-810E-449EFDE61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D56397F-CF0C-0F2F-4EB1-400A3D0906F9}"/>
              </a:ext>
            </a:extLst>
          </p:cNvPr>
          <p:cNvSpPr txBox="1"/>
          <p:nvPr/>
        </p:nvSpPr>
        <p:spPr>
          <a:xfrm>
            <a:off x="535460" y="321275"/>
            <a:ext cx="957826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Fatigue and Acoustic Flight Vibration</a:t>
            </a:r>
            <a:endParaRPr lang="en-US" sz="4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E530A5-F066-12F0-7B5B-55477AB22858}"/>
              </a:ext>
            </a:extLst>
          </p:cNvPr>
          <p:cNvSpPr txBox="1"/>
          <p:nvPr/>
        </p:nvSpPr>
        <p:spPr>
          <a:xfrm>
            <a:off x="294138" y="1267092"/>
            <a:ext cx="5030453" cy="529375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600" b="1" u="sng" dirty="0"/>
              <a:t>Structural Fatigue Damage from Violent Launch Decibels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/>
              <a:t>The Assault: </a:t>
            </a:r>
            <a:r>
              <a:rPr lang="en-US" sz="2600" dirty="0"/>
              <a:t>Rocket engines generate intense sound pressure levels at liftoff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600" b="1" dirty="0"/>
              <a:t>Cyclic Loading:</a:t>
            </a:r>
            <a:r>
              <a:rPr lang="en-US" sz="2600" dirty="0"/>
              <a:t> Structures endure millions of microscopic stress micro-cycles.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600" b="1" dirty="0"/>
              <a:t>S-N Curves: </a:t>
            </a:r>
            <a:r>
              <a:rPr lang="en-US" sz="2600" dirty="0"/>
              <a:t>Mapping safe fatigue life limits to prevent unexpected structural tearing.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BDA524-4D9B-B554-65F8-1C1C3D91CA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296" y="1470959"/>
            <a:ext cx="6199514" cy="40355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181338A-63A2-E3C6-F520-2C990C52978A}"/>
              </a:ext>
            </a:extLst>
          </p:cNvPr>
          <p:cNvSpPr txBox="1"/>
          <p:nvPr/>
        </p:nvSpPr>
        <p:spPr>
          <a:xfrm>
            <a:off x="9206480" y="5104461"/>
            <a:ext cx="274152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Artemis II launch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04242F3-60C2-2150-39E7-311AEDD6466C}"/>
              </a:ext>
            </a:extLst>
          </p:cNvPr>
          <p:cNvSpPr txBox="1"/>
          <p:nvPr/>
        </p:nvSpPr>
        <p:spPr>
          <a:xfrm>
            <a:off x="10384022" y="5535912"/>
            <a:ext cx="15138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</a:rPr>
              <a:t>Photo Credit: NASA</a:t>
            </a:r>
          </a:p>
        </p:txBody>
      </p:sp>
    </p:spTree>
    <p:extLst>
      <p:ext uri="{BB962C8B-B14F-4D97-AF65-F5344CB8AC3E}">
        <p14:creationId xmlns:p14="http://schemas.microsoft.com/office/powerpoint/2010/main" val="31108842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D93E90-D2A7-7132-D167-E23801EB74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3064F64-4050-CA6E-B768-556CF460EEE5}"/>
              </a:ext>
            </a:extLst>
          </p:cNvPr>
          <p:cNvSpPr txBox="1"/>
          <p:nvPr/>
        </p:nvSpPr>
        <p:spPr>
          <a:xfrm>
            <a:off x="535460" y="321275"/>
            <a:ext cx="11533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Fracture Mechanics and Stress Concentration</a:t>
            </a:r>
            <a:endParaRPr lang="en-US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0A938B-0DB8-C0A5-ACC3-C7E9CEA3E6BB}"/>
                  </a:ext>
                </a:extLst>
              </p:cNvPr>
              <p:cNvSpPr txBox="1"/>
              <p:nvPr/>
            </p:nvSpPr>
            <p:spPr>
              <a:xfrm>
                <a:off x="535460" y="1094626"/>
                <a:ext cx="4671107" cy="489775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400" b="1" u="sng" dirty="0"/>
                  <a:t>The Catastrophic Propagation of Sub-Critical Internal Flaws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Geometry Spikes: </a:t>
                </a:r>
                <a:r>
                  <a:rPr lang="en-US" sz="2400" dirty="0"/>
                  <a:t>Notches, ports, and sharp corners amplify basic nominal stress: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𝑛𝑜𝑚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Fracture Limit:</a:t>
                </a:r>
                <a:r>
                  <a:rPr lang="en-US" sz="2400" dirty="0"/>
                  <a:t> cracks grow unstable when the stress intensity hits structural limits: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𝐼𝐶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1C0A938B-0DB8-C0A5-ACC3-C7E9CEA3E6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60" y="1094626"/>
                <a:ext cx="4671107" cy="4897751"/>
              </a:xfrm>
              <a:prstGeom prst="rect">
                <a:avLst/>
              </a:prstGeom>
              <a:blipFill>
                <a:blip r:embed="rId2"/>
                <a:stretch>
                  <a:fillRect l="-2089" t="-996" r="-182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Cube 1">
            <a:extLst>
              <a:ext uri="{FF2B5EF4-FFF2-40B4-BE49-F238E27FC236}">
                <a16:creationId xmlns:a16="http://schemas.microsoft.com/office/drawing/2014/main" id="{57D7CDC5-6AB7-D7B3-9831-D4E8B335251F}"/>
              </a:ext>
            </a:extLst>
          </p:cNvPr>
          <p:cNvSpPr/>
          <p:nvPr/>
        </p:nvSpPr>
        <p:spPr>
          <a:xfrm>
            <a:off x="6444348" y="1289729"/>
            <a:ext cx="4270342" cy="4948872"/>
          </a:xfrm>
          <a:prstGeom prst="cube">
            <a:avLst>
              <a:gd name="adj" fmla="val 12415"/>
            </a:avLst>
          </a:prstGeom>
          <a:solidFill>
            <a:srgbClr val="E9F0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9BED4E5C-FF9C-C7AB-5E5B-5613D3654C81}"/>
              </a:ext>
            </a:extLst>
          </p:cNvPr>
          <p:cNvSpPr/>
          <p:nvPr/>
        </p:nvSpPr>
        <p:spPr>
          <a:xfrm>
            <a:off x="7141931" y="3038396"/>
            <a:ext cx="1470582" cy="1705233"/>
          </a:xfrm>
          <a:prstGeom prst="ellipse">
            <a:avLst/>
          </a:prstGeom>
          <a:gradFill flip="none" rotWithShape="1">
            <a:gsLst>
              <a:gs pos="10000">
                <a:srgbClr val="D15509"/>
              </a:gs>
              <a:gs pos="51000">
                <a:srgbClr val="E9F00C"/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prstDash val="sysDot"/>
          </a:ln>
          <a:effectLst>
            <a:glow rad="139700">
              <a:srgbClr val="E9F00C">
                <a:alpha val="75000"/>
              </a:srgbClr>
            </a:glow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8254ED6-0E29-3A63-E965-787BA90EE9BE}"/>
              </a:ext>
            </a:extLst>
          </p:cNvPr>
          <p:cNvSpPr/>
          <p:nvPr/>
        </p:nvSpPr>
        <p:spPr>
          <a:xfrm>
            <a:off x="6441524" y="2770104"/>
            <a:ext cx="1437373" cy="2123098"/>
          </a:xfrm>
          <a:custGeom>
            <a:avLst/>
            <a:gdLst>
              <a:gd name="csX0" fmla="*/ 0 w 2662719"/>
              <a:gd name="csY0" fmla="*/ 22860 h 45720"/>
              <a:gd name="csX1" fmla="*/ 1331360 w 2662719"/>
              <a:gd name="csY1" fmla="*/ 0 h 45720"/>
              <a:gd name="csX2" fmla="*/ 2662720 w 2662719"/>
              <a:gd name="csY2" fmla="*/ 22860 h 45720"/>
              <a:gd name="csX3" fmla="*/ 1331360 w 2662719"/>
              <a:gd name="csY3" fmla="*/ 45720 h 45720"/>
              <a:gd name="csX4" fmla="*/ 0 w 2662719"/>
              <a:gd name="csY4" fmla="*/ 22860 h 45720"/>
              <a:gd name="csX0" fmla="*/ 57657 w 1455457"/>
              <a:gd name="csY0" fmla="*/ 30576 h 46044"/>
              <a:gd name="csX1" fmla="*/ 124097 w 1455457"/>
              <a:gd name="csY1" fmla="*/ 96 h 46044"/>
              <a:gd name="csX2" fmla="*/ 1455457 w 1455457"/>
              <a:gd name="csY2" fmla="*/ 22956 h 46044"/>
              <a:gd name="csX3" fmla="*/ 124097 w 1455457"/>
              <a:gd name="csY3" fmla="*/ 45816 h 46044"/>
              <a:gd name="csX4" fmla="*/ 57657 w 1455457"/>
              <a:gd name="csY4" fmla="*/ 30576 h 46044"/>
              <a:gd name="csX0" fmla="*/ 57657 w 1455457"/>
              <a:gd name="csY0" fmla="*/ 30952 h 46420"/>
              <a:gd name="csX1" fmla="*/ 124097 w 1455457"/>
              <a:gd name="csY1" fmla="*/ 472 h 46420"/>
              <a:gd name="csX2" fmla="*/ 1455457 w 1455457"/>
              <a:gd name="csY2" fmla="*/ 23332 h 46420"/>
              <a:gd name="csX3" fmla="*/ 124097 w 1455457"/>
              <a:gd name="csY3" fmla="*/ 46192 h 46420"/>
              <a:gd name="csX4" fmla="*/ 57657 w 1455457"/>
              <a:gd name="csY4" fmla="*/ 30952 h 46420"/>
              <a:gd name="csX0" fmla="*/ 57657 w 1455457"/>
              <a:gd name="csY0" fmla="*/ 30952 h 46420"/>
              <a:gd name="csX1" fmla="*/ 124097 w 1455457"/>
              <a:gd name="csY1" fmla="*/ 472 h 46420"/>
              <a:gd name="csX2" fmla="*/ 1455457 w 1455457"/>
              <a:gd name="csY2" fmla="*/ 23332 h 46420"/>
              <a:gd name="csX3" fmla="*/ 124097 w 1455457"/>
              <a:gd name="csY3" fmla="*/ 46192 h 46420"/>
              <a:gd name="csX4" fmla="*/ 57657 w 1455457"/>
              <a:gd name="csY4" fmla="*/ 30952 h 46420"/>
              <a:gd name="csX0" fmla="*/ 53840 w 1451640"/>
              <a:gd name="csY0" fmla="*/ 29109 h 44467"/>
              <a:gd name="csX1" fmla="*/ 42175 w 1451640"/>
              <a:gd name="csY1" fmla="*/ 534 h 44467"/>
              <a:gd name="csX2" fmla="*/ 1451640 w 1451640"/>
              <a:gd name="csY2" fmla="*/ 21489 h 44467"/>
              <a:gd name="csX3" fmla="*/ 120280 w 1451640"/>
              <a:gd name="csY3" fmla="*/ 44349 h 44467"/>
              <a:gd name="csX4" fmla="*/ 53840 w 1451640"/>
              <a:gd name="csY4" fmla="*/ 29109 h 44467"/>
              <a:gd name="csX0" fmla="*/ 214507 w 1545867"/>
              <a:gd name="csY0" fmla="*/ 43815 h 44367"/>
              <a:gd name="csX1" fmla="*/ 136402 w 1545867"/>
              <a:gd name="csY1" fmla="*/ 0 h 44367"/>
              <a:gd name="csX2" fmla="*/ 1545867 w 1545867"/>
              <a:gd name="csY2" fmla="*/ 20955 h 44367"/>
              <a:gd name="csX3" fmla="*/ 214507 w 1545867"/>
              <a:gd name="csY3" fmla="*/ 43815 h 44367"/>
              <a:gd name="csX0" fmla="*/ 169483 w 1582758"/>
              <a:gd name="csY0" fmla="*/ 43815 h 44367"/>
              <a:gd name="csX1" fmla="*/ 173293 w 1582758"/>
              <a:gd name="csY1" fmla="*/ 0 h 44367"/>
              <a:gd name="csX2" fmla="*/ 1582758 w 1582758"/>
              <a:gd name="csY2" fmla="*/ 20955 h 44367"/>
              <a:gd name="csX3" fmla="*/ 169483 w 1582758"/>
              <a:gd name="csY3" fmla="*/ 43815 h 44367"/>
              <a:gd name="csX0" fmla="*/ 172272 w 1579832"/>
              <a:gd name="csY0" fmla="*/ 47625 h 48076"/>
              <a:gd name="csX1" fmla="*/ 170367 w 1579832"/>
              <a:gd name="csY1" fmla="*/ 0 h 48076"/>
              <a:gd name="csX2" fmla="*/ 1579832 w 1579832"/>
              <a:gd name="csY2" fmla="*/ 20955 h 48076"/>
              <a:gd name="csX3" fmla="*/ 172272 w 1579832"/>
              <a:gd name="csY3" fmla="*/ 47625 h 48076"/>
              <a:gd name="csX0" fmla="*/ 172272 w 1579832"/>
              <a:gd name="csY0" fmla="*/ 47625 h 47625"/>
              <a:gd name="csX1" fmla="*/ 170367 w 1579832"/>
              <a:gd name="csY1" fmla="*/ 0 h 47625"/>
              <a:gd name="csX2" fmla="*/ 1579832 w 1579832"/>
              <a:gd name="csY2" fmla="*/ 20955 h 47625"/>
              <a:gd name="csX3" fmla="*/ 172272 w 1579832"/>
              <a:gd name="csY3" fmla="*/ 47625 h 47625"/>
              <a:gd name="csX0" fmla="*/ 100587 w 1508147"/>
              <a:gd name="csY0" fmla="*/ 47625 h 47625"/>
              <a:gd name="csX1" fmla="*/ 98682 w 1508147"/>
              <a:gd name="csY1" fmla="*/ 0 h 47625"/>
              <a:gd name="csX2" fmla="*/ 1508147 w 1508147"/>
              <a:gd name="csY2" fmla="*/ 20955 h 47625"/>
              <a:gd name="csX3" fmla="*/ 100587 w 1508147"/>
              <a:gd name="csY3" fmla="*/ 47625 h 47625"/>
              <a:gd name="csX0" fmla="*/ 3220 w 1410780"/>
              <a:gd name="csY0" fmla="*/ 47625 h 47625"/>
              <a:gd name="csX1" fmla="*/ 1315 w 1410780"/>
              <a:gd name="csY1" fmla="*/ 0 h 47625"/>
              <a:gd name="csX2" fmla="*/ 1410780 w 1410780"/>
              <a:gd name="csY2" fmla="*/ 20955 h 47625"/>
              <a:gd name="csX3" fmla="*/ 3220 w 1410780"/>
              <a:gd name="csY3" fmla="*/ 47625 h 47625"/>
              <a:gd name="csX0" fmla="*/ 3220 w 1400613"/>
              <a:gd name="csY0" fmla="*/ 47625 h 47625"/>
              <a:gd name="csX1" fmla="*/ 1315 w 1400613"/>
              <a:gd name="csY1" fmla="*/ 0 h 47625"/>
              <a:gd name="csX2" fmla="*/ 1400613 w 1400613"/>
              <a:gd name="csY2" fmla="*/ 24968 h 47625"/>
              <a:gd name="csX3" fmla="*/ 3220 w 1400613"/>
              <a:gd name="csY3" fmla="*/ 47625 h 47625"/>
              <a:gd name="csX0" fmla="*/ 3220 w 1400613"/>
              <a:gd name="csY0" fmla="*/ 47625 h 47625"/>
              <a:gd name="csX1" fmla="*/ 1315 w 1400613"/>
              <a:gd name="csY1" fmla="*/ 0 h 47625"/>
              <a:gd name="csX2" fmla="*/ 1400613 w 1400613"/>
              <a:gd name="csY2" fmla="*/ 24968 h 47625"/>
              <a:gd name="csX3" fmla="*/ 3220 w 1400613"/>
              <a:gd name="csY3" fmla="*/ 47625 h 47625"/>
              <a:gd name="csX0" fmla="*/ 3220 w 1400727"/>
              <a:gd name="csY0" fmla="*/ 47625 h 47625"/>
              <a:gd name="csX1" fmla="*/ 1315 w 1400727"/>
              <a:gd name="csY1" fmla="*/ 0 h 47625"/>
              <a:gd name="csX2" fmla="*/ 1400613 w 1400727"/>
              <a:gd name="csY2" fmla="*/ 24968 h 47625"/>
              <a:gd name="csX3" fmla="*/ 3220 w 1400727"/>
              <a:gd name="csY3" fmla="*/ 47625 h 47625"/>
              <a:gd name="csX0" fmla="*/ 3220 w 1400735"/>
              <a:gd name="csY0" fmla="*/ 47625 h 47625"/>
              <a:gd name="csX1" fmla="*/ 1315 w 1400735"/>
              <a:gd name="csY1" fmla="*/ 0 h 47625"/>
              <a:gd name="csX2" fmla="*/ 1400613 w 1400735"/>
              <a:gd name="csY2" fmla="*/ 24968 h 47625"/>
              <a:gd name="csX3" fmla="*/ 3220 w 1400735"/>
              <a:gd name="csY3" fmla="*/ 47625 h 47625"/>
              <a:gd name="csX0" fmla="*/ 3220 w 1400735"/>
              <a:gd name="csY0" fmla="*/ 47625 h 47625"/>
              <a:gd name="csX1" fmla="*/ 1315 w 1400735"/>
              <a:gd name="csY1" fmla="*/ 0 h 47625"/>
              <a:gd name="csX2" fmla="*/ 1400613 w 1400735"/>
              <a:gd name="csY2" fmla="*/ 24968 h 47625"/>
              <a:gd name="csX3" fmla="*/ 3220 w 1400735"/>
              <a:gd name="csY3" fmla="*/ 47625 h 47625"/>
              <a:gd name="csX0" fmla="*/ 3220 w 1400735"/>
              <a:gd name="csY0" fmla="*/ 47625 h 47625"/>
              <a:gd name="csX1" fmla="*/ 1315 w 1400735"/>
              <a:gd name="csY1" fmla="*/ 0 h 47625"/>
              <a:gd name="csX2" fmla="*/ 1400613 w 1400735"/>
              <a:gd name="csY2" fmla="*/ 24968 h 47625"/>
              <a:gd name="csX3" fmla="*/ 3220 w 1400735"/>
              <a:gd name="csY3" fmla="*/ 47625 h 47625"/>
              <a:gd name="csX0" fmla="*/ 317 w 1412964"/>
              <a:gd name="csY0" fmla="*/ 47496 h 47496"/>
              <a:gd name="csX1" fmla="*/ 13662 w 1412964"/>
              <a:gd name="csY1" fmla="*/ 0 h 47496"/>
              <a:gd name="csX2" fmla="*/ 1412960 w 1412964"/>
              <a:gd name="csY2" fmla="*/ 24968 h 47496"/>
              <a:gd name="csX3" fmla="*/ 317 w 1412964"/>
              <a:gd name="csY3" fmla="*/ 47496 h 47496"/>
              <a:gd name="csX0" fmla="*/ 960 w 1403436"/>
              <a:gd name="csY0" fmla="*/ 51120 h 51120"/>
              <a:gd name="csX1" fmla="*/ 4138 w 1403436"/>
              <a:gd name="csY1" fmla="*/ 0 h 51120"/>
              <a:gd name="csX2" fmla="*/ 1403436 w 1403436"/>
              <a:gd name="csY2" fmla="*/ 24968 h 51120"/>
              <a:gd name="csX3" fmla="*/ 960 w 1403436"/>
              <a:gd name="csY3" fmla="*/ 51120 h 51120"/>
              <a:gd name="csX0" fmla="*/ 960 w 1403436"/>
              <a:gd name="csY0" fmla="*/ 54097 h 54097"/>
              <a:gd name="csX1" fmla="*/ 4138 w 1403436"/>
              <a:gd name="csY1" fmla="*/ 0 h 54097"/>
              <a:gd name="csX2" fmla="*/ 1403436 w 1403436"/>
              <a:gd name="csY2" fmla="*/ 27945 h 54097"/>
              <a:gd name="csX3" fmla="*/ 960 w 1403436"/>
              <a:gd name="csY3" fmla="*/ 54097 h 54097"/>
              <a:gd name="csX0" fmla="*/ 960 w 1404433"/>
              <a:gd name="csY0" fmla="*/ 54097 h 54097"/>
              <a:gd name="csX1" fmla="*/ 4138 w 1404433"/>
              <a:gd name="csY1" fmla="*/ 0 h 54097"/>
              <a:gd name="csX2" fmla="*/ 1403436 w 1404433"/>
              <a:gd name="csY2" fmla="*/ 27945 h 54097"/>
              <a:gd name="csX3" fmla="*/ 960 w 1404433"/>
              <a:gd name="csY3" fmla="*/ 54097 h 54097"/>
              <a:gd name="csX0" fmla="*/ 960 w 1403527"/>
              <a:gd name="csY0" fmla="*/ 54097 h 54097"/>
              <a:gd name="csX1" fmla="*/ 4138 w 1403527"/>
              <a:gd name="csY1" fmla="*/ 0 h 54097"/>
              <a:gd name="csX2" fmla="*/ 1403436 w 1403527"/>
              <a:gd name="csY2" fmla="*/ 27945 h 54097"/>
              <a:gd name="csX3" fmla="*/ 960 w 1403527"/>
              <a:gd name="csY3" fmla="*/ 54097 h 54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03527" h="54097">
                <a:moveTo>
                  <a:pt x="960" y="54097"/>
                </a:moveTo>
                <a:cubicBezTo>
                  <a:pt x="-1541" y="33460"/>
                  <a:pt x="1320" y="19050"/>
                  <a:pt x="4138" y="0"/>
                </a:cubicBezTo>
                <a:cubicBezTo>
                  <a:pt x="485821" y="168"/>
                  <a:pt x="1414133" y="6891"/>
                  <a:pt x="1403436" y="27945"/>
                </a:cubicBezTo>
                <a:cubicBezTo>
                  <a:pt x="1392739" y="48999"/>
                  <a:pt x="532843" y="53535"/>
                  <a:pt x="960" y="54097"/>
                </a:cubicBezTo>
                <a:close/>
              </a:path>
            </a:pathLst>
          </a:custGeom>
          <a:solidFill>
            <a:schemeClr val="bg1"/>
          </a:solidFill>
          <a:ln>
            <a:noFill/>
            <a:prstDash val="sysDot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05F39BB-14CF-BB16-79D3-C57C72AE3107}"/>
              </a:ext>
            </a:extLst>
          </p:cNvPr>
          <p:cNvCxnSpPr/>
          <p:nvPr/>
        </p:nvCxnSpPr>
        <p:spPr>
          <a:xfrm>
            <a:off x="7882302" y="2034447"/>
            <a:ext cx="0" cy="1856565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8B5ED574-CBAE-F647-4412-51652291626B}"/>
              </a:ext>
            </a:extLst>
          </p:cNvPr>
          <p:cNvSpPr txBox="1"/>
          <p:nvPr/>
        </p:nvSpPr>
        <p:spPr>
          <a:xfrm>
            <a:off x="6924745" y="2442438"/>
            <a:ext cx="9260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EBB190-F160-0B95-7791-976176EFA1E1}"/>
              </a:ext>
            </a:extLst>
          </p:cNvPr>
          <p:cNvSpPr txBox="1"/>
          <p:nvPr/>
        </p:nvSpPr>
        <p:spPr>
          <a:xfrm>
            <a:off x="8018625" y="3925041"/>
            <a:ext cx="2092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Distance from crack tip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34062CD-A1FC-A22A-918C-50124F47AF87}"/>
              </a:ext>
            </a:extLst>
          </p:cNvPr>
          <p:cNvCxnSpPr>
            <a:cxnSpLocks/>
          </p:cNvCxnSpPr>
          <p:nvPr/>
        </p:nvCxnSpPr>
        <p:spPr>
          <a:xfrm flipV="1">
            <a:off x="8018625" y="3119120"/>
            <a:ext cx="0" cy="750798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8FC07B5-6624-53CD-1BF2-F0C3017C3DD0}"/>
              </a:ext>
            </a:extLst>
          </p:cNvPr>
          <p:cNvCxnSpPr>
            <a:cxnSpLocks/>
          </p:cNvCxnSpPr>
          <p:nvPr/>
        </p:nvCxnSpPr>
        <p:spPr>
          <a:xfrm flipV="1">
            <a:off x="8290364" y="3307060"/>
            <a:ext cx="0" cy="558789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FC9EBD7-3B2C-DA87-3509-3A7CD53C61DC}"/>
              </a:ext>
            </a:extLst>
          </p:cNvPr>
          <p:cNvCxnSpPr>
            <a:cxnSpLocks/>
          </p:cNvCxnSpPr>
          <p:nvPr/>
        </p:nvCxnSpPr>
        <p:spPr>
          <a:xfrm flipV="1">
            <a:off x="8562103" y="3429000"/>
            <a:ext cx="0" cy="436849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5A9EDC4-7934-80FE-EFF4-85494B7317CA}"/>
              </a:ext>
            </a:extLst>
          </p:cNvPr>
          <p:cNvCxnSpPr>
            <a:cxnSpLocks/>
          </p:cNvCxnSpPr>
          <p:nvPr/>
        </p:nvCxnSpPr>
        <p:spPr>
          <a:xfrm flipV="1">
            <a:off x="8833842" y="3491726"/>
            <a:ext cx="0" cy="374123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DF17A1C-B521-5AEA-F59F-C5475F295D6E}"/>
              </a:ext>
            </a:extLst>
          </p:cNvPr>
          <p:cNvCxnSpPr>
            <a:cxnSpLocks/>
          </p:cNvCxnSpPr>
          <p:nvPr/>
        </p:nvCxnSpPr>
        <p:spPr>
          <a:xfrm flipH="1" flipV="1">
            <a:off x="9098280" y="3571240"/>
            <a:ext cx="7301" cy="294609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77872BFF-8831-7CB9-2EAE-9429F470B45C}"/>
              </a:ext>
            </a:extLst>
          </p:cNvPr>
          <p:cNvCxnSpPr>
            <a:cxnSpLocks/>
          </p:cNvCxnSpPr>
          <p:nvPr/>
        </p:nvCxnSpPr>
        <p:spPr>
          <a:xfrm flipH="1" flipV="1">
            <a:off x="9377321" y="3595231"/>
            <a:ext cx="0" cy="274320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5B5B0E5F-1216-F46F-DC24-F6706F8673CB}"/>
              </a:ext>
            </a:extLst>
          </p:cNvPr>
          <p:cNvSpPr txBox="1"/>
          <p:nvPr/>
        </p:nvSpPr>
        <p:spPr>
          <a:xfrm>
            <a:off x="7626628" y="1197133"/>
            <a:ext cx="29391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Linear elastic analysis predicts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triple the stress </a:t>
            </a:r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at hole edge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8182E7-B344-D671-C801-8DB13C160263}"/>
                  </a:ext>
                </a:extLst>
              </p:cNvPr>
              <p:cNvSpPr txBox="1"/>
              <p:nvPr/>
            </p:nvSpPr>
            <p:spPr>
              <a:xfrm>
                <a:off x="6772569" y="5182957"/>
                <a:ext cx="3679888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𝑆𝑡𝑟𝑒𝑠𝑠</m:t>
                    </m:r>
                    <m:r>
                      <a:rPr lang="en-US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∝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𝑟𝑎𝑑𝑖𝑢𝑠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628182E7-B344-D671-C801-8DB13C16026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569" y="5182957"/>
                <a:ext cx="3679888" cy="80945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Arc 20">
            <a:extLst>
              <a:ext uri="{FF2B5EF4-FFF2-40B4-BE49-F238E27FC236}">
                <a16:creationId xmlns:a16="http://schemas.microsoft.com/office/drawing/2014/main" id="{FE0319CE-0E1A-2331-A801-A34F49D662E2}"/>
              </a:ext>
            </a:extLst>
          </p:cNvPr>
          <p:cNvSpPr/>
          <p:nvPr/>
        </p:nvSpPr>
        <p:spPr>
          <a:xfrm rot="10800000">
            <a:off x="7878898" y="2022037"/>
            <a:ext cx="3625634" cy="1605022"/>
          </a:xfrm>
          <a:prstGeom prst="arc">
            <a:avLst>
              <a:gd name="adj1" fmla="val 16408196"/>
              <a:gd name="adj2" fmla="val 21314163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0588024-67E9-07EE-FCA6-1249406CB4D8}"/>
              </a:ext>
            </a:extLst>
          </p:cNvPr>
          <p:cNvSpPr txBox="1"/>
          <p:nvPr/>
        </p:nvSpPr>
        <p:spPr>
          <a:xfrm>
            <a:off x="6441524" y="330706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hole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04BA76A-7F73-3BE0-4CFC-C061CA770B8D}"/>
              </a:ext>
            </a:extLst>
          </p:cNvPr>
          <p:cNvCxnSpPr>
            <a:cxnSpLocks/>
          </p:cNvCxnSpPr>
          <p:nvPr/>
        </p:nvCxnSpPr>
        <p:spPr>
          <a:xfrm flipH="1">
            <a:off x="7854172" y="3891012"/>
            <a:ext cx="1817802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9C979F0-EF62-E52A-DB0B-DCE409F90E5F}"/>
              </a:ext>
            </a:extLst>
          </p:cNvPr>
          <p:cNvCxnSpPr>
            <a:cxnSpLocks/>
          </p:cNvCxnSpPr>
          <p:nvPr/>
        </p:nvCxnSpPr>
        <p:spPr>
          <a:xfrm>
            <a:off x="6952994" y="3891012"/>
            <a:ext cx="501611" cy="7290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E053A32F-A4E7-A839-D622-3B1088A892A7}"/>
              </a:ext>
            </a:extLst>
          </p:cNvPr>
          <p:cNvSpPr txBox="1"/>
          <p:nvPr/>
        </p:nvSpPr>
        <p:spPr>
          <a:xfrm>
            <a:off x="6815677" y="4022244"/>
            <a:ext cx="327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973963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BDBFC6-ECA6-26B3-0ABF-E1578F1806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787FB7-2523-6FE0-E1F5-1ED6E4A37234}"/>
              </a:ext>
            </a:extLst>
          </p:cNvPr>
          <p:cNvSpPr txBox="1"/>
          <p:nvPr/>
        </p:nvSpPr>
        <p:spPr>
          <a:xfrm>
            <a:off x="535460" y="321275"/>
            <a:ext cx="11533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Fracture Mechanics and Stress Concentration</a:t>
            </a:r>
            <a:endParaRPr lang="en-US" sz="4000" dirty="0"/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99D6E572-EB8A-AFEF-829B-BEF5F65C90F1}"/>
              </a:ext>
            </a:extLst>
          </p:cNvPr>
          <p:cNvSpPr/>
          <p:nvPr/>
        </p:nvSpPr>
        <p:spPr>
          <a:xfrm>
            <a:off x="6444348" y="1289729"/>
            <a:ext cx="4270342" cy="4948872"/>
          </a:xfrm>
          <a:prstGeom prst="cube">
            <a:avLst>
              <a:gd name="adj" fmla="val 12415"/>
            </a:avLst>
          </a:prstGeom>
          <a:solidFill>
            <a:srgbClr val="E9F0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DD1027F-561B-E158-0079-32B4748000A2}"/>
              </a:ext>
            </a:extLst>
          </p:cNvPr>
          <p:cNvSpPr/>
          <p:nvPr/>
        </p:nvSpPr>
        <p:spPr>
          <a:xfrm>
            <a:off x="7141931" y="3038396"/>
            <a:ext cx="1470582" cy="1705233"/>
          </a:xfrm>
          <a:prstGeom prst="ellipse">
            <a:avLst/>
          </a:prstGeom>
          <a:gradFill flip="none" rotWithShape="1">
            <a:gsLst>
              <a:gs pos="24000">
                <a:srgbClr val="D15509"/>
              </a:gs>
              <a:gs pos="6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prstDash val="sysDot"/>
          </a:ln>
          <a:effectLst>
            <a:glow rad="139700">
              <a:srgbClr val="FFC000">
                <a:alpha val="75000"/>
              </a:srgbClr>
            </a:glow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330350B-B460-9EC1-9D02-E3C033686509}"/>
              </a:ext>
            </a:extLst>
          </p:cNvPr>
          <p:cNvCxnSpPr/>
          <p:nvPr/>
        </p:nvCxnSpPr>
        <p:spPr>
          <a:xfrm>
            <a:off x="7882302" y="2034447"/>
            <a:ext cx="0" cy="1856565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D66B230-D574-3112-76F6-666712371CE0}"/>
              </a:ext>
            </a:extLst>
          </p:cNvPr>
          <p:cNvSpPr txBox="1"/>
          <p:nvPr/>
        </p:nvSpPr>
        <p:spPr>
          <a:xfrm>
            <a:off x="6924745" y="2442438"/>
            <a:ext cx="9260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7FA17F-ECE8-8511-13FD-8964DBFFE537}"/>
              </a:ext>
            </a:extLst>
          </p:cNvPr>
          <p:cNvSpPr txBox="1"/>
          <p:nvPr/>
        </p:nvSpPr>
        <p:spPr>
          <a:xfrm>
            <a:off x="8018625" y="3925041"/>
            <a:ext cx="2092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Distance from crack tip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50AF79BC-79EE-BD8E-D932-2CE76A291431}"/>
              </a:ext>
            </a:extLst>
          </p:cNvPr>
          <p:cNvCxnSpPr>
            <a:cxnSpLocks/>
          </p:cNvCxnSpPr>
          <p:nvPr/>
        </p:nvCxnSpPr>
        <p:spPr>
          <a:xfrm flipV="1">
            <a:off x="8018625" y="2872740"/>
            <a:ext cx="0" cy="1005840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4B9E918-43D4-5AF7-9B35-1316CB974CAF}"/>
              </a:ext>
            </a:extLst>
          </p:cNvPr>
          <p:cNvCxnSpPr>
            <a:cxnSpLocks/>
          </p:cNvCxnSpPr>
          <p:nvPr/>
        </p:nvCxnSpPr>
        <p:spPr>
          <a:xfrm flipV="1">
            <a:off x="8290364" y="3168015"/>
            <a:ext cx="0" cy="697834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8D8C566-9A05-BC86-BC97-E2EFBA4CCBFA}"/>
              </a:ext>
            </a:extLst>
          </p:cNvPr>
          <p:cNvCxnSpPr>
            <a:cxnSpLocks/>
          </p:cNvCxnSpPr>
          <p:nvPr/>
        </p:nvCxnSpPr>
        <p:spPr>
          <a:xfrm flipV="1">
            <a:off x="8562103" y="3356610"/>
            <a:ext cx="0" cy="509239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65199CA-1D37-8F21-DE55-9AEA571C2454}"/>
              </a:ext>
            </a:extLst>
          </p:cNvPr>
          <p:cNvCxnSpPr>
            <a:cxnSpLocks/>
          </p:cNvCxnSpPr>
          <p:nvPr/>
        </p:nvCxnSpPr>
        <p:spPr>
          <a:xfrm flipV="1">
            <a:off x="8833842" y="3476625"/>
            <a:ext cx="0" cy="389224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B61D077-4DBC-A76D-A029-30085C81C9A5}"/>
              </a:ext>
            </a:extLst>
          </p:cNvPr>
          <p:cNvCxnSpPr>
            <a:cxnSpLocks/>
          </p:cNvCxnSpPr>
          <p:nvPr/>
        </p:nvCxnSpPr>
        <p:spPr>
          <a:xfrm flipV="1">
            <a:off x="9105581" y="3564255"/>
            <a:ext cx="0" cy="301594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0A0CBDF5-2295-7455-FC64-87096C519768}"/>
              </a:ext>
            </a:extLst>
          </p:cNvPr>
          <p:cNvCxnSpPr>
            <a:cxnSpLocks/>
          </p:cNvCxnSpPr>
          <p:nvPr/>
        </p:nvCxnSpPr>
        <p:spPr>
          <a:xfrm flipH="1" flipV="1">
            <a:off x="9377321" y="3595231"/>
            <a:ext cx="0" cy="274320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4F491632-FA40-AEF2-2752-9A1770A60177}"/>
              </a:ext>
            </a:extLst>
          </p:cNvPr>
          <p:cNvSpPr txBox="1"/>
          <p:nvPr/>
        </p:nvSpPr>
        <p:spPr>
          <a:xfrm>
            <a:off x="8153403" y="1197133"/>
            <a:ext cx="24123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 increases as radius decreases</a:t>
            </a:r>
            <a:endParaRPr lang="en-US" sz="2000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B5E410A6-B3CC-F209-264E-AA65777DF254}"/>
              </a:ext>
            </a:extLst>
          </p:cNvPr>
          <p:cNvSpPr/>
          <p:nvPr/>
        </p:nvSpPr>
        <p:spPr>
          <a:xfrm rot="10800000">
            <a:off x="7878895" y="1094625"/>
            <a:ext cx="3625635" cy="2532435"/>
          </a:xfrm>
          <a:prstGeom prst="arc">
            <a:avLst>
              <a:gd name="adj1" fmla="val 16408196"/>
              <a:gd name="adj2" fmla="val 21441892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5">
            <a:extLst>
              <a:ext uri="{FF2B5EF4-FFF2-40B4-BE49-F238E27FC236}">
                <a16:creationId xmlns:a16="http://schemas.microsoft.com/office/drawing/2014/main" id="{F902B6A1-8035-9E1B-D83F-6C2663A78A6F}"/>
              </a:ext>
            </a:extLst>
          </p:cNvPr>
          <p:cNvSpPr/>
          <p:nvPr/>
        </p:nvSpPr>
        <p:spPr>
          <a:xfrm>
            <a:off x="6441524" y="3307060"/>
            <a:ext cx="1437373" cy="1179910"/>
          </a:xfrm>
          <a:custGeom>
            <a:avLst/>
            <a:gdLst>
              <a:gd name="csX0" fmla="*/ 0 w 2662719"/>
              <a:gd name="csY0" fmla="*/ 22860 h 45720"/>
              <a:gd name="csX1" fmla="*/ 1331360 w 2662719"/>
              <a:gd name="csY1" fmla="*/ 0 h 45720"/>
              <a:gd name="csX2" fmla="*/ 2662720 w 2662719"/>
              <a:gd name="csY2" fmla="*/ 22860 h 45720"/>
              <a:gd name="csX3" fmla="*/ 1331360 w 2662719"/>
              <a:gd name="csY3" fmla="*/ 45720 h 45720"/>
              <a:gd name="csX4" fmla="*/ 0 w 2662719"/>
              <a:gd name="csY4" fmla="*/ 22860 h 45720"/>
              <a:gd name="csX0" fmla="*/ 57657 w 1455457"/>
              <a:gd name="csY0" fmla="*/ 30576 h 46044"/>
              <a:gd name="csX1" fmla="*/ 124097 w 1455457"/>
              <a:gd name="csY1" fmla="*/ 96 h 46044"/>
              <a:gd name="csX2" fmla="*/ 1455457 w 1455457"/>
              <a:gd name="csY2" fmla="*/ 22956 h 46044"/>
              <a:gd name="csX3" fmla="*/ 124097 w 1455457"/>
              <a:gd name="csY3" fmla="*/ 45816 h 46044"/>
              <a:gd name="csX4" fmla="*/ 57657 w 1455457"/>
              <a:gd name="csY4" fmla="*/ 30576 h 46044"/>
              <a:gd name="csX0" fmla="*/ 57657 w 1455457"/>
              <a:gd name="csY0" fmla="*/ 30952 h 46420"/>
              <a:gd name="csX1" fmla="*/ 124097 w 1455457"/>
              <a:gd name="csY1" fmla="*/ 472 h 46420"/>
              <a:gd name="csX2" fmla="*/ 1455457 w 1455457"/>
              <a:gd name="csY2" fmla="*/ 23332 h 46420"/>
              <a:gd name="csX3" fmla="*/ 124097 w 1455457"/>
              <a:gd name="csY3" fmla="*/ 46192 h 46420"/>
              <a:gd name="csX4" fmla="*/ 57657 w 1455457"/>
              <a:gd name="csY4" fmla="*/ 30952 h 46420"/>
              <a:gd name="csX0" fmla="*/ 57657 w 1455457"/>
              <a:gd name="csY0" fmla="*/ 30952 h 46420"/>
              <a:gd name="csX1" fmla="*/ 124097 w 1455457"/>
              <a:gd name="csY1" fmla="*/ 472 h 46420"/>
              <a:gd name="csX2" fmla="*/ 1455457 w 1455457"/>
              <a:gd name="csY2" fmla="*/ 23332 h 46420"/>
              <a:gd name="csX3" fmla="*/ 124097 w 1455457"/>
              <a:gd name="csY3" fmla="*/ 46192 h 46420"/>
              <a:gd name="csX4" fmla="*/ 57657 w 1455457"/>
              <a:gd name="csY4" fmla="*/ 30952 h 46420"/>
              <a:gd name="csX0" fmla="*/ 53840 w 1451640"/>
              <a:gd name="csY0" fmla="*/ 29109 h 44467"/>
              <a:gd name="csX1" fmla="*/ 42175 w 1451640"/>
              <a:gd name="csY1" fmla="*/ 534 h 44467"/>
              <a:gd name="csX2" fmla="*/ 1451640 w 1451640"/>
              <a:gd name="csY2" fmla="*/ 21489 h 44467"/>
              <a:gd name="csX3" fmla="*/ 120280 w 1451640"/>
              <a:gd name="csY3" fmla="*/ 44349 h 44467"/>
              <a:gd name="csX4" fmla="*/ 53840 w 1451640"/>
              <a:gd name="csY4" fmla="*/ 29109 h 44467"/>
              <a:gd name="csX0" fmla="*/ 214507 w 1545867"/>
              <a:gd name="csY0" fmla="*/ 43815 h 44367"/>
              <a:gd name="csX1" fmla="*/ 136402 w 1545867"/>
              <a:gd name="csY1" fmla="*/ 0 h 44367"/>
              <a:gd name="csX2" fmla="*/ 1545867 w 1545867"/>
              <a:gd name="csY2" fmla="*/ 20955 h 44367"/>
              <a:gd name="csX3" fmla="*/ 214507 w 1545867"/>
              <a:gd name="csY3" fmla="*/ 43815 h 44367"/>
              <a:gd name="csX0" fmla="*/ 169483 w 1582758"/>
              <a:gd name="csY0" fmla="*/ 43815 h 44367"/>
              <a:gd name="csX1" fmla="*/ 173293 w 1582758"/>
              <a:gd name="csY1" fmla="*/ 0 h 44367"/>
              <a:gd name="csX2" fmla="*/ 1582758 w 1582758"/>
              <a:gd name="csY2" fmla="*/ 20955 h 44367"/>
              <a:gd name="csX3" fmla="*/ 169483 w 1582758"/>
              <a:gd name="csY3" fmla="*/ 43815 h 44367"/>
              <a:gd name="csX0" fmla="*/ 172272 w 1579832"/>
              <a:gd name="csY0" fmla="*/ 47625 h 48076"/>
              <a:gd name="csX1" fmla="*/ 170367 w 1579832"/>
              <a:gd name="csY1" fmla="*/ 0 h 48076"/>
              <a:gd name="csX2" fmla="*/ 1579832 w 1579832"/>
              <a:gd name="csY2" fmla="*/ 20955 h 48076"/>
              <a:gd name="csX3" fmla="*/ 172272 w 1579832"/>
              <a:gd name="csY3" fmla="*/ 47625 h 48076"/>
              <a:gd name="csX0" fmla="*/ 172272 w 1579832"/>
              <a:gd name="csY0" fmla="*/ 47625 h 47625"/>
              <a:gd name="csX1" fmla="*/ 170367 w 1579832"/>
              <a:gd name="csY1" fmla="*/ 0 h 47625"/>
              <a:gd name="csX2" fmla="*/ 1579832 w 1579832"/>
              <a:gd name="csY2" fmla="*/ 20955 h 47625"/>
              <a:gd name="csX3" fmla="*/ 172272 w 1579832"/>
              <a:gd name="csY3" fmla="*/ 47625 h 47625"/>
              <a:gd name="csX0" fmla="*/ 100587 w 1508147"/>
              <a:gd name="csY0" fmla="*/ 47625 h 47625"/>
              <a:gd name="csX1" fmla="*/ 98682 w 1508147"/>
              <a:gd name="csY1" fmla="*/ 0 h 47625"/>
              <a:gd name="csX2" fmla="*/ 1508147 w 1508147"/>
              <a:gd name="csY2" fmla="*/ 20955 h 47625"/>
              <a:gd name="csX3" fmla="*/ 100587 w 1508147"/>
              <a:gd name="csY3" fmla="*/ 47625 h 47625"/>
              <a:gd name="csX0" fmla="*/ 3220 w 1410780"/>
              <a:gd name="csY0" fmla="*/ 47625 h 47625"/>
              <a:gd name="csX1" fmla="*/ 1315 w 1410780"/>
              <a:gd name="csY1" fmla="*/ 0 h 47625"/>
              <a:gd name="csX2" fmla="*/ 1410780 w 1410780"/>
              <a:gd name="csY2" fmla="*/ 20955 h 47625"/>
              <a:gd name="csX3" fmla="*/ 3220 w 1410780"/>
              <a:gd name="csY3" fmla="*/ 47625 h 47625"/>
              <a:gd name="csX0" fmla="*/ 3220 w 1400613"/>
              <a:gd name="csY0" fmla="*/ 47625 h 47625"/>
              <a:gd name="csX1" fmla="*/ 1315 w 1400613"/>
              <a:gd name="csY1" fmla="*/ 0 h 47625"/>
              <a:gd name="csX2" fmla="*/ 1400613 w 1400613"/>
              <a:gd name="csY2" fmla="*/ 24968 h 47625"/>
              <a:gd name="csX3" fmla="*/ 3220 w 1400613"/>
              <a:gd name="csY3" fmla="*/ 47625 h 47625"/>
              <a:gd name="csX0" fmla="*/ 3220 w 1400613"/>
              <a:gd name="csY0" fmla="*/ 47625 h 47625"/>
              <a:gd name="csX1" fmla="*/ 1315 w 1400613"/>
              <a:gd name="csY1" fmla="*/ 0 h 47625"/>
              <a:gd name="csX2" fmla="*/ 1400613 w 1400613"/>
              <a:gd name="csY2" fmla="*/ 24968 h 47625"/>
              <a:gd name="csX3" fmla="*/ 3220 w 1400613"/>
              <a:gd name="csY3" fmla="*/ 47625 h 47625"/>
              <a:gd name="csX0" fmla="*/ 3220 w 1400727"/>
              <a:gd name="csY0" fmla="*/ 47625 h 47625"/>
              <a:gd name="csX1" fmla="*/ 1315 w 1400727"/>
              <a:gd name="csY1" fmla="*/ 0 h 47625"/>
              <a:gd name="csX2" fmla="*/ 1400613 w 1400727"/>
              <a:gd name="csY2" fmla="*/ 24968 h 47625"/>
              <a:gd name="csX3" fmla="*/ 3220 w 1400727"/>
              <a:gd name="csY3" fmla="*/ 47625 h 47625"/>
              <a:gd name="csX0" fmla="*/ 3220 w 1400735"/>
              <a:gd name="csY0" fmla="*/ 47625 h 47625"/>
              <a:gd name="csX1" fmla="*/ 1315 w 1400735"/>
              <a:gd name="csY1" fmla="*/ 0 h 47625"/>
              <a:gd name="csX2" fmla="*/ 1400613 w 1400735"/>
              <a:gd name="csY2" fmla="*/ 24968 h 47625"/>
              <a:gd name="csX3" fmla="*/ 3220 w 1400735"/>
              <a:gd name="csY3" fmla="*/ 47625 h 47625"/>
              <a:gd name="csX0" fmla="*/ 3220 w 1400735"/>
              <a:gd name="csY0" fmla="*/ 47625 h 47625"/>
              <a:gd name="csX1" fmla="*/ 1315 w 1400735"/>
              <a:gd name="csY1" fmla="*/ 0 h 47625"/>
              <a:gd name="csX2" fmla="*/ 1400613 w 1400735"/>
              <a:gd name="csY2" fmla="*/ 24968 h 47625"/>
              <a:gd name="csX3" fmla="*/ 3220 w 1400735"/>
              <a:gd name="csY3" fmla="*/ 47625 h 47625"/>
              <a:gd name="csX0" fmla="*/ 3220 w 1400735"/>
              <a:gd name="csY0" fmla="*/ 47625 h 47625"/>
              <a:gd name="csX1" fmla="*/ 1315 w 1400735"/>
              <a:gd name="csY1" fmla="*/ 0 h 47625"/>
              <a:gd name="csX2" fmla="*/ 1400613 w 1400735"/>
              <a:gd name="csY2" fmla="*/ 24968 h 47625"/>
              <a:gd name="csX3" fmla="*/ 3220 w 1400735"/>
              <a:gd name="csY3" fmla="*/ 47625 h 47625"/>
              <a:gd name="csX0" fmla="*/ 317 w 1412964"/>
              <a:gd name="csY0" fmla="*/ 47496 h 47496"/>
              <a:gd name="csX1" fmla="*/ 13662 w 1412964"/>
              <a:gd name="csY1" fmla="*/ 0 h 47496"/>
              <a:gd name="csX2" fmla="*/ 1412960 w 1412964"/>
              <a:gd name="csY2" fmla="*/ 24968 h 47496"/>
              <a:gd name="csX3" fmla="*/ 317 w 1412964"/>
              <a:gd name="csY3" fmla="*/ 47496 h 47496"/>
              <a:gd name="csX0" fmla="*/ 960 w 1403436"/>
              <a:gd name="csY0" fmla="*/ 51120 h 51120"/>
              <a:gd name="csX1" fmla="*/ 4138 w 1403436"/>
              <a:gd name="csY1" fmla="*/ 0 h 51120"/>
              <a:gd name="csX2" fmla="*/ 1403436 w 1403436"/>
              <a:gd name="csY2" fmla="*/ 24968 h 51120"/>
              <a:gd name="csX3" fmla="*/ 960 w 1403436"/>
              <a:gd name="csY3" fmla="*/ 51120 h 51120"/>
              <a:gd name="csX0" fmla="*/ 960 w 1403436"/>
              <a:gd name="csY0" fmla="*/ 54097 h 54097"/>
              <a:gd name="csX1" fmla="*/ 4138 w 1403436"/>
              <a:gd name="csY1" fmla="*/ 0 h 54097"/>
              <a:gd name="csX2" fmla="*/ 1403436 w 1403436"/>
              <a:gd name="csY2" fmla="*/ 27945 h 54097"/>
              <a:gd name="csX3" fmla="*/ 960 w 1403436"/>
              <a:gd name="csY3" fmla="*/ 54097 h 54097"/>
              <a:gd name="csX0" fmla="*/ 960 w 1404433"/>
              <a:gd name="csY0" fmla="*/ 54097 h 54097"/>
              <a:gd name="csX1" fmla="*/ 4138 w 1404433"/>
              <a:gd name="csY1" fmla="*/ 0 h 54097"/>
              <a:gd name="csX2" fmla="*/ 1403436 w 1404433"/>
              <a:gd name="csY2" fmla="*/ 27945 h 54097"/>
              <a:gd name="csX3" fmla="*/ 960 w 1404433"/>
              <a:gd name="csY3" fmla="*/ 54097 h 54097"/>
              <a:gd name="csX0" fmla="*/ 960 w 1403527"/>
              <a:gd name="csY0" fmla="*/ 54097 h 54097"/>
              <a:gd name="csX1" fmla="*/ 4138 w 1403527"/>
              <a:gd name="csY1" fmla="*/ 0 h 54097"/>
              <a:gd name="csX2" fmla="*/ 1403436 w 1403527"/>
              <a:gd name="csY2" fmla="*/ 27945 h 54097"/>
              <a:gd name="csX3" fmla="*/ 960 w 1403527"/>
              <a:gd name="csY3" fmla="*/ 54097 h 540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03527" h="54097">
                <a:moveTo>
                  <a:pt x="960" y="54097"/>
                </a:moveTo>
                <a:cubicBezTo>
                  <a:pt x="-1541" y="33460"/>
                  <a:pt x="1320" y="19050"/>
                  <a:pt x="4138" y="0"/>
                </a:cubicBezTo>
                <a:cubicBezTo>
                  <a:pt x="485821" y="168"/>
                  <a:pt x="1414133" y="6891"/>
                  <a:pt x="1403436" y="27945"/>
                </a:cubicBezTo>
                <a:cubicBezTo>
                  <a:pt x="1392739" y="48999"/>
                  <a:pt x="532843" y="53535"/>
                  <a:pt x="960" y="54097"/>
                </a:cubicBezTo>
                <a:close/>
              </a:path>
            </a:pathLst>
          </a:custGeom>
          <a:solidFill>
            <a:schemeClr val="bg1"/>
          </a:solidFill>
          <a:ln>
            <a:noFill/>
            <a:prstDash val="sysDot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46C64D8-B506-55A7-45CD-BEFE667E1A1F}"/>
              </a:ext>
            </a:extLst>
          </p:cNvPr>
          <p:cNvSpPr txBox="1"/>
          <p:nvPr/>
        </p:nvSpPr>
        <p:spPr>
          <a:xfrm>
            <a:off x="6441524" y="3307060"/>
            <a:ext cx="596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hole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70050D3-A683-95BB-4A51-92C8EF11871B}"/>
              </a:ext>
            </a:extLst>
          </p:cNvPr>
          <p:cNvCxnSpPr>
            <a:cxnSpLocks/>
          </p:cNvCxnSpPr>
          <p:nvPr/>
        </p:nvCxnSpPr>
        <p:spPr>
          <a:xfrm>
            <a:off x="7500522" y="3925041"/>
            <a:ext cx="242985" cy="2574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36672789-1607-7A9D-A881-5F8905EEE327}"/>
              </a:ext>
            </a:extLst>
          </p:cNvPr>
          <p:cNvSpPr txBox="1"/>
          <p:nvPr/>
        </p:nvSpPr>
        <p:spPr>
          <a:xfrm>
            <a:off x="7235334" y="3829472"/>
            <a:ext cx="3273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4017FAF6-BF85-6218-F4F9-657A9A6A5174}"/>
              </a:ext>
            </a:extLst>
          </p:cNvPr>
          <p:cNvCxnSpPr>
            <a:cxnSpLocks/>
          </p:cNvCxnSpPr>
          <p:nvPr/>
        </p:nvCxnSpPr>
        <p:spPr>
          <a:xfrm flipH="1">
            <a:off x="7854172" y="3891012"/>
            <a:ext cx="1817802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7987BB-16B4-5203-BBC0-06DC033890B8}"/>
                  </a:ext>
                </a:extLst>
              </p:cNvPr>
              <p:cNvSpPr txBox="1"/>
              <p:nvPr/>
            </p:nvSpPr>
            <p:spPr>
              <a:xfrm>
                <a:off x="535460" y="1094626"/>
                <a:ext cx="4671107" cy="489775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400" b="1" u="sng" dirty="0"/>
                  <a:t>The Catastrophic Propagation of Sub-Critical Internal Flaws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Geometry Spikes: </a:t>
                </a:r>
                <a:r>
                  <a:rPr lang="en-US" sz="2400" dirty="0"/>
                  <a:t>Notches, ports, and sharp corners amplify basic nominal stress: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𝑛𝑜𝑚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Fracture Limit:</a:t>
                </a:r>
                <a:r>
                  <a:rPr lang="en-US" sz="2400" dirty="0"/>
                  <a:t> cracks grow unstable when the stress intensity hits structural limits: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𝐼𝐶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877987BB-16B4-5203-BBC0-06DC033890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60" y="1094626"/>
                <a:ext cx="4671107" cy="4897751"/>
              </a:xfrm>
              <a:prstGeom prst="rect">
                <a:avLst/>
              </a:prstGeom>
              <a:blipFill>
                <a:blip r:embed="rId3"/>
                <a:stretch>
                  <a:fillRect l="-2089" t="-996" r="-182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5AA41A9-9F7C-8E1B-AE96-E58036BB62E9}"/>
                  </a:ext>
                </a:extLst>
              </p:cNvPr>
              <p:cNvSpPr txBox="1"/>
              <p:nvPr/>
            </p:nvSpPr>
            <p:spPr>
              <a:xfrm>
                <a:off x="6772569" y="5182957"/>
                <a:ext cx="3679888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𝑆𝑡𝑟𝑒𝑠𝑠</m:t>
                    </m:r>
                    <m:r>
                      <a:rPr lang="en-US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∝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𝑟𝑎𝑑𝑖𝑢𝑠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45AA41A9-9F7C-8E1B-AE96-E58036BB62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569" y="5182957"/>
                <a:ext cx="3679888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927371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3FAB7F-69B0-F0B1-85FB-B7CB050BD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C87D9FF-1FFE-E1AB-D1AD-08D8514FB493}"/>
              </a:ext>
            </a:extLst>
          </p:cNvPr>
          <p:cNvSpPr txBox="1"/>
          <p:nvPr/>
        </p:nvSpPr>
        <p:spPr>
          <a:xfrm>
            <a:off x="535460" y="321275"/>
            <a:ext cx="115339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Fracture Mechanics and Stress Concentration</a:t>
            </a:r>
            <a:endParaRPr lang="en-US" sz="4000" dirty="0"/>
          </a:p>
        </p:txBody>
      </p:sp>
      <p:sp>
        <p:nvSpPr>
          <p:cNvPr id="2" name="Cube 1">
            <a:extLst>
              <a:ext uri="{FF2B5EF4-FFF2-40B4-BE49-F238E27FC236}">
                <a16:creationId xmlns:a16="http://schemas.microsoft.com/office/drawing/2014/main" id="{219AB53C-8B2E-F4EA-C155-3847E3B3AD0E}"/>
              </a:ext>
            </a:extLst>
          </p:cNvPr>
          <p:cNvSpPr/>
          <p:nvPr/>
        </p:nvSpPr>
        <p:spPr>
          <a:xfrm>
            <a:off x="6444348" y="1289729"/>
            <a:ext cx="4270342" cy="4948872"/>
          </a:xfrm>
          <a:prstGeom prst="cube">
            <a:avLst>
              <a:gd name="adj" fmla="val 12415"/>
            </a:avLst>
          </a:prstGeom>
          <a:solidFill>
            <a:srgbClr val="E9F00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CD1EC02C-D3DC-FFBF-2B82-49B71672A119}"/>
              </a:ext>
            </a:extLst>
          </p:cNvPr>
          <p:cNvSpPr/>
          <p:nvPr/>
        </p:nvSpPr>
        <p:spPr>
          <a:xfrm>
            <a:off x="7141931" y="3038396"/>
            <a:ext cx="1470582" cy="1705233"/>
          </a:xfrm>
          <a:prstGeom prst="ellipse">
            <a:avLst/>
          </a:prstGeom>
          <a:gradFill flip="none" rotWithShape="1">
            <a:gsLst>
              <a:gs pos="10000">
                <a:srgbClr val="FF0000"/>
              </a:gs>
              <a:gs pos="40000">
                <a:srgbClr val="FFC000"/>
              </a:gs>
            </a:gsLst>
            <a:path path="circle">
              <a:fillToRect l="50000" t="50000" r="50000" b="50000"/>
            </a:path>
            <a:tileRect/>
          </a:gradFill>
          <a:ln>
            <a:noFill/>
            <a:prstDash val="sysDot"/>
          </a:ln>
          <a:effectLst>
            <a:glow rad="139700">
              <a:srgbClr val="FFC000">
                <a:alpha val="75000"/>
              </a:srgbClr>
            </a:glow>
            <a:softEdge rad="635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4277D08-A8DB-6EAC-9E12-92CCCE5D6657}"/>
              </a:ext>
            </a:extLst>
          </p:cNvPr>
          <p:cNvSpPr/>
          <p:nvPr/>
        </p:nvSpPr>
        <p:spPr>
          <a:xfrm>
            <a:off x="6443395" y="3887303"/>
            <a:ext cx="1410780" cy="47625"/>
          </a:xfrm>
          <a:custGeom>
            <a:avLst/>
            <a:gdLst>
              <a:gd name="csX0" fmla="*/ 0 w 2662719"/>
              <a:gd name="csY0" fmla="*/ 22860 h 45720"/>
              <a:gd name="csX1" fmla="*/ 1331360 w 2662719"/>
              <a:gd name="csY1" fmla="*/ 0 h 45720"/>
              <a:gd name="csX2" fmla="*/ 2662720 w 2662719"/>
              <a:gd name="csY2" fmla="*/ 22860 h 45720"/>
              <a:gd name="csX3" fmla="*/ 1331360 w 2662719"/>
              <a:gd name="csY3" fmla="*/ 45720 h 45720"/>
              <a:gd name="csX4" fmla="*/ 0 w 2662719"/>
              <a:gd name="csY4" fmla="*/ 22860 h 45720"/>
              <a:gd name="csX0" fmla="*/ 57657 w 1455457"/>
              <a:gd name="csY0" fmla="*/ 30576 h 46044"/>
              <a:gd name="csX1" fmla="*/ 124097 w 1455457"/>
              <a:gd name="csY1" fmla="*/ 96 h 46044"/>
              <a:gd name="csX2" fmla="*/ 1455457 w 1455457"/>
              <a:gd name="csY2" fmla="*/ 22956 h 46044"/>
              <a:gd name="csX3" fmla="*/ 124097 w 1455457"/>
              <a:gd name="csY3" fmla="*/ 45816 h 46044"/>
              <a:gd name="csX4" fmla="*/ 57657 w 1455457"/>
              <a:gd name="csY4" fmla="*/ 30576 h 46044"/>
              <a:gd name="csX0" fmla="*/ 57657 w 1455457"/>
              <a:gd name="csY0" fmla="*/ 30952 h 46420"/>
              <a:gd name="csX1" fmla="*/ 124097 w 1455457"/>
              <a:gd name="csY1" fmla="*/ 472 h 46420"/>
              <a:gd name="csX2" fmla="*/ 1455457 w 1455457"/>
              <a:gd name="csY2" fmla="*/ 23332 h 46420"/>
              <a:gd name="csX3" fmla="*/ 124097 w 1455457"/>
              <a:gd name="csY3" fmla="*/ 46192 h 46420"/>
              <a:gd name="csX4" fmla="*/ 57657 w 1455457"/>
              <a:gd name="csY4" fmla="*/ 30952 h 46420"/>
              <a:gd name="csX0" fmla="*/ 57657 w 1455457"/>
              <a:gd name="csY0" fmla="*/ 30952 h 46420"/>
              <a:gd name="csX1" fmla="*/ 124097 w 1455457"/>
              <a:gd name="csY1" fmla="*/ 472 h 46420"/>
              <a:gd name="csX2" fmla="*/ 1455457 w 1455457"/>
              <a:gd name="csY2" fmla="*/ 23332 h 46420"/>
              <a:gd name="csX3" fmla="*/ 124097 w 1455457"/>
              <a:gd name="csY3" fmla="*/ 46192 h 46420"/>
              <a:gd name="csX4" fmla="*/ 57657 w 1455457"/>
              <a:gd name="csY4" fmla="*/ 30952 h 46420"/>
              <a:gd name="csX0" fmla="*/ 53840 w 1451640"/>
              <a:gd name="csY0" fmla="*/ 29109 h 44467"/>
              <a:gd name="csX1" fmla="*/ 42175 w 1451640"/>
              <a:gd name="csY1" fmla="*/ 534 h 44467"/>
              <a:gd name="csX2" fmla="*/ 1451640 w 1451640"/>
              <a:gd name="csY2" fmla="*/ 21489 h 44467"/>
              <a:gd name="csX3" fmla="*/ 120280 w 1451640"/>
              <a:gd name="csY3" fmla="*/ 44349 h 44467"/>
              <a:gd name="csX4" fmla="*/ 53840 w 1451640"/>
              <a:gd name="csY4" fmla="*/ 29109 h 44467"/>
              <a:gd name="csX0" fmla="*/ 214507 w 1545867"/>
              <a:gd name="csY0" fmla="*/ 43815 h 44367"/>
              <a:gd name="csX1" fmla="*/ 136402 w 1545867"/>
              <a:gd name="csY1" fmla="*/ 0 h 44367"/>
              <a:gd name="csX2" fmla="*/ 1545867 w 1545867"/>
              <a:gd name="csY2" fmla="*/ 20955 h 44367"/>
              <a:gd name="csX3" fmla="*/ 214507 w 1545867"/>
              <a:gd name="csY3" fmla="*/ 43815 h 44367"/>
              <a:gd name="csX0" fmla="*/ 169483 w 1582758"/>
              <a:gd name="csY0" fmla="*/ 43815 h 44367"/>
              <a:gd name="csX1" fmla="*/ 173293 w 1582758"/>
              <a:gd name="csY1" fmla="*/ 0 h 44367"/>
              <a:gd name="csX2" fmla="*/ 1582758 w 1582758"/>
              <a:gd name="csY2" fmla="*/ 20955 h 44367"/>
              <a:gd name="csX3" fmla="*/ 169483 w 1582758"/>
              <a:gd name="csY3" fmla="*/ 43815 h 44367"/>
              <a:gd name="csX0" fmla="*/ 172272 w 1579832"/>
              <a:gd name="csY0" fmla="*/ 47625 h 48076"/>
              <a:gd name="csX1" fmla="*/ 170367 w 1579832"/>
              <a:gd name="csY1" fmla="*/ 0 h 48076"/>
              <a:gd name="csX2" fmla="*/ 1579832 w 1579832"/>
              <a:gd name="csY2" fmla="*/ 20955 h 48076"/>
              <a:gd name="csX3" fmla="*/ 172272 w 1579832"/>
              <a:gd name="csY3" fmla="*/ 47625 h 48076"/>
              <a:gd name="csX0" fmla="*/ 172272 w 1579832"/>
              <a:gd name="csY0" fmla="*/ 47625 h 47625"/>
              <a:gd name="csX1" fmla="*/ 170367 w 1579832"/>
              <a:gd name="csY1" fmla="*/ 0 h 47625"/>
              <a:gd name="csX2" fmla="*/ 1579832 w 1579832"/>
              <a:gd name="csY2" fmla="*/ 20955 h 47625"/>
              <a:gd name="csX3" fmla="*/ 172272 w 1579832"/>
              <a:gd name="csY3" fmla="*/ 47625 h 47625"/>
              <a:gd name="csX0" fmla="*/ 100587 w 1508147"/>
              <a:gd name="csY0" fmla="*/ 47625 h 47625"/>
              <a:gd name="csX1" fmla="*/ 98682 w 1508147"/>
              <a:gd name="csY1" fmla="*/ 0 h 47625"/>
              <a:gd name="csX2" fmla="*/ 1508147 w 1508147"/>
              <a:gd name="csY2" fmla="*/ 20955 h 47625"/>
              <a:gd name="csX3" fmla="*/ 100587 w 1508147"/>
              <a:gd name="csY3" fmla="*/ 47625 h 47625"/>
              <a:gd name="csX0" fmla="*/ 3220 w 1410780"/>
              <a:gd name="csY0" fmla="*/ 47625 h 47625"/>
              <a:gd name="csX1" fmla="*/ 1315 w 1410780"/>
              <a:gd name="csY1" fmla="*/ 0 h 47625"/>
              <a:gd name="csX2" fmla="*/ 1410780 w 1410780"/>
              <a:gd name="csY2" fmla="*/ 20955 h 47625"/>
              <a:gd name="csX3" fmla="*/ 3220 w 1410780"/>
              <a:gd name="csY3" fmla="*/ 47625 h 476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410780" h="47625">
                <a:moveTo>
                  <a:pt x="3220" y="47625"/>
                </a:moveTo>
                <a:cubicBezTo>
                  <a:pt x="719" y="26988"/>
                  <a:pt x="-1503" y="19050"/>
                  <a:pt x="1315" y="0"/>
                </a:cubicBezTo>
                <a:lnTo>
                  <a:pt x="1410780" y="20955"/>
                </a:lnTo>
                <a:cubicBezTo>
                  <a:pt x="1410780" y="33580"/>
                  <a:pt x="707000" y="34290"/>
                  <a:pt x="3220" y="47625"/>
                </a:cubicBezTo>
                <a:close/>
              </a:path>
            </a:pathLst>
          </a:custGeom>
          <a:solidFill>
            <a:schemeClr val="bg1"/>
          </a:solidFill>
          <a:ln>
            <a:noFill/>
            <a:prstDash val="sysDot"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C0D80C-8D88-E049-5FDA-C9FAB819E67C}"/>
              </a:ext>
            </a:extLst>
          </p:cNvPr>
          <p:cNvCxnSpPr/>
          <p:nvPr/>
        </p:nvCxnSpPr>
        <p:spPr>
          <a:xfrm>
            <a:off x="7882302" y="2034447"/>
            <a:ext cx="0" cy="1856565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321075B-BC11-D68A-E96F-D706B0353B06}"/>
              </a:ext>
            </a:extLst>
          </p:cNvPr>
          <p:cNvCxnSpPr>
            <a:cxnSpLocks/>
          </p:cNvCxnSpPr>
          <p:nvPr/>
        </p:nvCxnSpPr>
        <p:spPr>
          <a:xfrm flipH="1">
            <a:off x="7854172" y="3891012"/>
            <a:ext cx="1817802" cy="0"/>
          </a:xfrm>
          <a:prstGeom prst="line">
            <a:avLst/>
          </a:prstGeom>
          <a:ln w="571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D99E10E9-9BDE-FCA5-9A85-870A261C9AAD}"/>
              </a:ext>
            </a:extLst>
          </p:cNvPr>
          <p:cNvSpPr txBox="1"/>
          <p:nvPr/>
        </p:nvSpPr>
        <p:spPr>
          <a:xfrm>
            <a:off x="6450737" y="3578247"/>
            <a:ext cx="670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crack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485F8B9-49F8-BB9F-8840-04C77980D6B0}"/>
              </a:ext>
            </a:extLst>
          </p:cNvPr>
          <p:cNvSpPr txBox="1"/>
          <p:nvPr/>
        </p:nvSpPr>
        <p:spPr>
          <a:xfrm>
            <a:off x="6924745" y="2442438"/>
            <a:ext cx="9260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Stress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83CADE-EE17-C5D0-1DDC-694DFD18D64C}"/>
              </a:ext>
            </a:extLst>
          </p:cNvPr>
          <p:cNvSpPr txBox="1"/>
          <p:nvPr/>
        </p:nvSpPr>
        <p:spPr>
          <a:xfrm>
            <a:off x="8018625" y="3925041"/>
            <a:ext cx="20927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Distance from crack tip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1B078A3-938A-93CA-3771-14296E5E6487}"/>
              </a:ext>
            </a:extLst>
          </p:cNvPr>
          <p:cNvCxnSpPr>
            <a:cxnSpLocks/>
          </p:cNvCxnSpPr>
          <p:nvPr/>
        </p:nvCxnSpPr>
        <p:spPr>
          <a:xfrm flipV="1">
            <a:off x="8018625" y="2442438"/>
            <a:ext cx="0" cy="1423411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5658931-EE21-B760-F417-481873C9004A}"/>
              </a:ext>
            </a:extLst>
          </p:cNvPr>
          <p:cNvCxnSpPr>
            <a:cxnSpLocks/>
          </p:cNvCxnSpPr>
          <p:nvPr/>
        </p:nvCxnSpPr>
        <p:spPr>
          <a:xfrm flipV="1">
            <a:off x="8290364" y="2963406"/>
            <a:ext cx="0" cy="902443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ED5040B-2C4D-A508-F67C-545F4B8F5EA0}"/>
              </a:ext>
            </a:extLst>
          </p:cNvPr>
          <p:cNvCxnSpPr>
            <a:cxnSpLocks/>
          </p:cNvCxnSpPr>
          <p:nvPr/>
        </p:nvCxnSpPr>
        <p:spPr>
          <a:xfrm flipV="1">
            <a:off x="8562103" y="3222486"/>
            <a:ext cx="0" cy="643363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41F98F28-B661-62EB-8C52-F3DFD77D9272}"/>
              </a:ext>
            </a:extLst>
          </p:cNvPr>
          <p:cNvCxnSpPr>
            <a:cxnSpLocks/>
          </p:cNvCxnSpPr>
          <p:nvPr/>
        </p:nvCxnSpPr>
        <p:spPr>
          <a:xfrm flipV="1">
            <a:off x="8833842" y="3400286"/>
            <a:ext cx="0" cy="465563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727FF1B9-288C-B92A-7DBF-E6255BDDE9C9}"/>
              </a:ext>
            </a:extLst>
          </p:cNvPr>
          <p:cNvCxnSpPr>
            <a:cxnSpLocks/>
          </p:cNvCxnSpPr>
          <p:nvPr/>
        </p:nvCxnSpPr>
        <p:spPr>
          <a:xfrm flipV="1">
            <a:off x="9105581" y="3491726"/>
            <a:ext cx="0" cy="374123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DBC3417C-7AA6-1D06-E64A-E3CA91AA1395}"/>
              </a:ext>
            </a:extLst>
          </p:cNvPr>
          <p:cNvCxnSpPr>
            <a:cxnSpLocks/>
          </p:cNvCxnSpPr>
          <p:nvPr/>
        </p:nvCxnSpPr>
        <p:spPr>
          <a:xfrm flipH="1" flipV="1">
            <a:off x="9377321" y="3595231"/>
            <a:ext cx="0" cy="274320"/>
          </a:xfrm>
          <a:prstGeom prst="straightConnector1">
            <a:avLst/>
          </a:prstGeom>
          <a:ln w="38100">
            <a:solidFill>
              <a:srgbClr val="00B0F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EE8C5AD2-78BF-275A-E85C-92E61FD2F852}"/>
              </a:ext>
            </a:extLst>
          </p:cNvPr>
          <p:cNvSpPr txBox="1"/>
          <p:nvPr/>
        </p:nvSpPr>
        <p:spPr>
          <a:xfrm>
            <a:off x="7626628" y="1197133"/>
            <a:ext cx="293910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radius approaches zero (i.e., crack tip) stress spikes to </a:t>
            </a:r>
            <a:r>
              <a:rPr lang="en-US" sz="2000" b="1" dirty="0">
                <a:solidFill>
                  <a:schemeClr val="bg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infinity</a:t>
            </a:r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51776CCE-6E76-ABC3-CFEC-766DBB147165}"/>
              </a:ext>
            </a:extLst>
          </p:cNvPr>
          <p:cNvSpPr/>
          <p:nvPr/>
        </p:nvSpPr>
        <p:spPr>
          <a:xfrm rot="10800000">
            <a:off x="8018625" y="736675"/>
            <a:ext cx="3485907" cy="2890387"/>
          </a:xfrm>
          <a:prstGeom prst="arc">
            <a:avLst>
              <a:gd name="adj1" fmla="val 16408196"/>
              <a:gd name="adj2" fmla="val 21441892"/>
            </a:avLst>
          </a:prstGeom>
          <a:ln w="38100">
            <a:solidFill>
              <a:srgbClr val="00B0F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FB52588-A688-218E-FEB0-1A399BE41A07}"/>
                  </a:ext>
                </a:extLst>
              </p:cNvPr>
              <p:cNvSpPr txBox="1"/>
              <p:nvPr/>
            </p:nvSpPr>
            <p:spPr>
              <a:xfrm>
                <a:off x="535460" y="1094626"/>
                <a:ext cx="4671107" cy="4897751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400" b="1" u="sng" dirty="0"/>
                  <a:t>The Catastrophic Propagation of Sub-Critical Internal Flaws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Geometry Spikes: </a:t>
                </a:r>
                <a:r>
                  <a:rPr lang="en-US" sz="2400" dirty="0"/>
                  <a:t>Notches, ports, and sharp corners amplify basic nominal stress: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𝑚𝑎𝑥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𝑛𝑜𝑚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  <a:p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Fracture Limit:</a:t>
                </a:r>
                <a:r>
                  <a:rPr lang="en-US" sz="2400" dirty="0"/>
                  <a:t> cracks grow unstable when the stress intensity hits structural limits: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sz="24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𝐾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 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𝜎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ad>
                        <m:radPr>
                          <m:degHide m:val="on"/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𝜋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e>
                      </m:rad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≥</m:t>
                      </m:r>
                      <m:sSub>
                        <m:sSubPr>
                          <m:ctrlP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𝐾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𝐼𝐶</m:t>
                          </m:r>
                        </m:sub>
                      </m:sSub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AFB52588-A688-218E-FEB0-1A399BE41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460" y="1094626"/>
                <a:ext cx="4671107" cy="4897751"/>
              </a:xfrm>
              <a:prstGeom prst="rect">
                <a:avLst/>
              </a:prstGeom>
              <a:blipFill>
                <a:blip r:embed="rId3"/>
                <a:stretch>
                  <a:fillRect l="-2089" t="-996" r="-1828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A9774C1-465D-3C1D-4E12-C63D22B60542}"/>
                  </a:ext>
                </a:extLst>
              </p:cNvPr>
              <p:cNvSpPr txBox="1"/>
              <p:nvPr/>
            </p:nvSpPr>
            <p:spPr>
              <a:xfrm>
                <a:off x="6772569" y="5182957"/>
                <a:ext cx="3679888" cy="80945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𝑆𝑡𝑟𝑒𝑠𝑠</m:t>
                    </m:r>
                    <m:r>
                      <a:rPr lang="en-US" sz="36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 ∝ 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sz="3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sz="36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𝑟𝑎𝑑𝑖𝑢𝑠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3600" dirty="0">
                    <a:solidFill>
                      <a:srgbClr val="002060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A9774C1-465D-3C1D-4E12-C63D22B605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2569" y="5182957"/>
                <a:ext cx="3679888" cy="80945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80232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Diagonal Corners Rounded 5">
            <a:extLst>
              <a:ext uri="{FF2B5EF4-FFF2-40B4-BE49-F238E27FC236}">
                <a16:creationId xmlns:a16="http://schemas.microsoft.com/office/drawing/2014/main" id="{E489FFE1-C39A-9D3B-A3A1-98DC8730A5A7}"/>
              </a:ext>
            </a:extLst>
          </p:cNvPr>
          <p:cNvSpPr/>
          <p:nvPr/>
        </p:nvSpPr>
        <p:spPr>
          <a:xfrm>
            <a:off x="6812692" y="1103697"/>
            <a:ext cx="5099221" cy="1952357"/>
          </a:xfrm>
          <a:prstGeom prst="round2DiagRect">
            <a:avLst/>
          </a:prstGeom>
          <a:solidFill>
            <a:srgbClr val="0070C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A50CB5F-FFE4-3ECC-B03A-654CCB61C6CC}"/>
              </a:ext>
            </a:extLst>
          </p:cNvPr>
          <p:cNvSpPr txBox="1"/>
          <p:nvPr/>
        </p:nvSpPr>
        <p:spPr>
          <a:xfrm>
            <a:off x="535460" y="321275"/>
            <a:ext cx="5442516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Internships with NASA</a:t>
            </a:r>
          </a:p>
          <a:p>
            <a:r>
              <a:rPr lang="en-US" sz="4000" dirty="0"/>
              <a:t>	</a:t>
            </a:r>
            <a:r>
              <a:rPr lang="en-US" sz="3600" dirty="0"/>
              <a:t>Requirements</a:t>
            </a:r>
          </a:p>
          <a:p>
            <a:pPr marL="1030288" indent="-231775">
              <a:buFont typeface="Arial" panose="020B0604020202020204" pitchFamily="34" charset="0"/>
              <a:buChar char="•"/>
            </a:pPr>
            <a:r>
              <a:rPr lang="en-US" sz="3200" dirty="0"/>
              <a:t>U.S. Citizenship</a:t>
            </a:r>
          </a:p>
          <a:p>
            <a:pPr marL="1030288" indent="-231775">
              <a:buFont typeface="Arial" panose="020B0604020202020204" pitchFamily="34" charset="0"/>
              <a:buChar char="•"/>
            </a:pPr>
            <a:r>
              <a:rPr lang="en-US" sz="3200" dirty="0"/>
              <a:t>3.0 GPA</a:t>
            </a:r>
          </a:p>
          <a:p>
            <a:pPr marL="1030288" indent="-231775">
              <a:buFont typeface="Arial" panose="020B0604020202020204" pitchFamily="34" charset="0"/>
              <a:buChar char="•"/>
            </a:pPr>
            <a:r>
              <a:rPr lang="en-US" sz="3200" dirty="0"/>
              <a:t>Age 16+</a:t>
            </a:r>
            <a:endParaRPr lang="en-US" sz="3600" dirty="0"/>
          </a:p>
          <a:p>
            <a:r>
              <a:rPr lang="en-US" sz="4000" dirty="0"/>
              <a:t>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D317C01-81DF-FDBE-B342-85701318BCC2}"/>
              </a:ext>
            </a:extLst>
          </p:cNvPr>
          <p:cNvSpPr txBox="1"/>
          <p:nvPr/>
        </p:nvSpPr>
        <p:spPr>
          <a:xfrm>
            <a:off x="873211" y="3342031"/>
            <a:ext cx="8551059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OSTEM</a:t>
            </a:r>
            <a:r>
              <a:rPr lang="en-US" sz="3600" dirty="0"/>
              <a:t> Internships (short term)</a:t>
            </a:r>
          </a:p>
          <a:p>
            <a:pPr marL="684213" indent="-222250">
              <a:buFont typeface="Arial" panose="020B0604020202020204" pitchFamily="34" charset="0"/>
              <a:buChar char="•"/>
            </a:pPr>
            <a:r>
              <a:rPr lang="en-US" sz="3200" dirty="0"/>
              <a:t>For Undergrad and Graduate Students</a:t>
            </a:r>
          </a:p>
          <a:p>
            <a:pPr marL="684213" indent="-222250">
              <a:buFont typeface="Arial" panose="020B0604020202020204" pitchFamily="34" charset="0"/>
              <a:buChar char="•"/>
            </a:pPr>
            <a:r>
              <a:rPr lang="en-US" sz="3200" dirty="0"/>
              <a:t>Summer – 10 weeks</a:t>
            </a:r>
          </a:p>
          <a:p>
            <a:pPr marL="684213" indent="-222250">
              <a:buFont typeface="Arial" panose="020B0604020202020204" pitchFamily="34" charset="0"/>
              <a:buChar char="•"/>
            </a:pPr>
            <a:r>
              <a:rPr lang="en-US" sz="3200" dirty="0"/>
              <a:t>Fall/Spring – 15 weeks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4F096D5-1700-1A4D-179D-B4C012904FDF}"/>
              </a:ext>
            </a:extLst>
          </p:cNvPr>
          <p:cNvSpPr txBox="1"/>
          <p:nvPr/>
        </p:nvSpPr>
        <p:spPr>
          <a:xfrm>
            <a:off x="873211" y="5369353"/>
            <a:ext cx="98796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PATHWAYS</a:t>
            </a:r>
            <a:r>
              <a:rPr lang="en-US" sz="3600" dirty="0"/>
              <a:t> Internships (long term)</a:t>
            </a:r>
          </a:p>
          <a:p>
            <a:pPr marL="684213" indent="-222250">
              <a:buFont typeface="Arial" panose="020B0604020202020204" pitchFamily="34" charset="0"/>
              <a:buChar char="•"/>
            </a:pPr>
            <a:r>
              <a:rPr lang="en-US" sz="3200" dirty="0"/>
              <a:t>Leading to a job at NASA upon graduation</a:t>
            </a:r>
            <a:r>
              <a:rPr lang="en-US" sz="3600" dirty="0"/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18834-B11B-319A-C19D-05ECF1643275}"/>
              </a:ext>
            </a:extLst>
          </p:cNvPr>
          <p:cNvSpPr txBox="1"/>
          <p:nvPr/>
        </p:nvSpPr>
        <p:spPr>
          <a:xfrm>
            <a:off x="7044452" y="1275382"/>
            <a:ext cx="475963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More info and </a:t>
            </a:r>
          </a:p>
          <a:p>
            <a:r>
              <a:rPr lang="en-US" sz="3200" dirty="0"/>
              <a:t>application instructions</a:t>
            </a:r>
          </a:p>
          <a:p>
            <a:r>
              <a:rPr lang="en-US" sz="3200" dirty="0">
                <a:solidFill>
                  <a:srgbClr val="FFFF00"/>
                </a:solidFill>
              </a:rPr>
              <a:t>intern.nasa.gov</a:t>
            </a:r>
            <a:endParaRPr lang="en-US" sz="28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0348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79461F-DB17-D963-31C4-C6D3C6C006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F78DF5D-FBA5-E801-B64D-83519A8373ED}"/>
              </a:ext>
            </a:extLst>
          </p:cNvPr>
          <p:cNvSpPr txBox="1"/>
          <p:nvPr/>
        </p:nvSpPr>
        <p:spPr>
          <a:xfrm>
            <a:off x="535460" y="321275"/>
            <a:ext cx="544251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Internships with NASA</a:t>
            </a:r>
            <a:endParaRPr lang="en-US" sz="3600" dirty="0"/>
          </a:p>
          <a:p>
            <a:r>
              <a:rPr lang="en-US" sz="4000" dirty="0"/>
              <a:t>	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F97B3B-A493-F956-138D-326F3527DC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008" y="1032689"/>
            <a:ext cx="10811983" cy="5722219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1A02D8A-8613-25CD-A35C-E9F911EC3811}"/>
              </a:ext>
            </a:extLst>
          </p:cNvPr>
          <p:cNvSpPr/>
          <p:nvPr/>
        </p:nvSpPr>
        <p:spPr>
          <a:xfrm>
            <a:off x="1083366" y="2052984"/>
            <a:ext cx="1351722" cy="58640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CAA317E-8B17-C24C-69F2-4E1049E7B5EF}"/>
              </a:ext>
            </a:extLst>
          </p:cNvPr>
          <p:cNvSpPr/>
          <p:nvPr/>
        </p:nvSpPr>
        <p:spPr>
          <a:xfrm>
            <a:off x="7636565" y="1504123"/>
            <a:ext cx="1835426" cy="43400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F734CCF-283A-E207-A593-A5547FC2FD76}"/>
              </a:ext>
            </a:extLst>
          </p:cNvPr>
          <p:cNvSpPr/>
          <p:nvPr/>
        </p:nvSpPr>
        <p:spPr>
          <a:xfrm>
            <a:off x="9200321" y="4389784"/>
            <a:ext cx="1454427" cy="54996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252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451E2-56C5-0836-71BD-8CA634430C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F91699-B00C-6592-5438-2F7CDCDCAE3B}"/>
              </a:ext>
            </a:extLst>
          </p:cNvPr>
          <p:cNvSpPr txBox="1"/>
          <p:nvPr/>
        </p:nvSpPr>
        <p:spPr>
          <a:xfrm>
            <a:off x="535459" y="321275"/>
            <a:ext cx="110501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u="sng" dirty="0"/>
              <a:t>Examples of Mechanics of Materials </a:t>
            </a:r>
          </a:p>
          <a:p>
            <a:pPr algn="ctr"/>
            <a:r>
              <a:rPr lang="en-US" sz="4000" u="sng" dirty="0"/>
              <a:t>showing up in NASA projects</a:t>
            </a:r>
            <a:r>
              <a:rPr lang="en-US" sz="4000" dirty="0"/>
              <a:t>	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F833D80-7FA2-5FBE-42E0-2E3863AA6B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7708" y="1893900"/>
            <a:ext cx="5356583" cy="436034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038409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D67E870-14BB-1579-EB0A-9A55024F1D15}"/>
              </a:ext>
            </a:extLst>
          </p:cNvPr>
          <p:cNvSpPr txBox="1"/>
          <p:nvPr/>
        </p:nvSpPr>
        <p:spPr>
          <a:xfrm>
            <a:off x="535460" y="321275"/>
            <a:ext cx="10341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Case Study 1 – Artemis Cryogenic Tanks</a:t>
            </a:r>
            <a:r>
              <a:rPr lang="en-US" sz="4000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B52D20-3C53-0F7E-485F-8E8136A947A3}"/>
                  </a:ext>
                </a:extLst>
              </p:cNvPr>
              <p:cNvSpPr txBox="1"/>
              <p:nvPr/>
            </p:nvSpPr>
            <p:spPr>
              <a:xfrm>
                <a:off x="34475" y="1630017"/>
                <a:ext cx="4825760" cy="3916457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000" b="1" u="sng" dirty="0"/>
                  <a:t>Thin-Walled Pressure Vessels at -423°F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/>
                  <a:t>The System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Liquid Hydrogen (LH</a:t>
                </a:r>
                <a:r>
                  <a:rPr lang="en-US" sz="2000" baseline="-25000" dirty="0"/>
                  <a:t>2</a:t>
                </a:r>
                <a:r>
                  <a:rPr lang="en-US" sz="2000" dirty="0"/>
                  <a:t>)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Liquid Oxygen (LOX)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b="1" dirty="0"/>
                  <a:t>The Math</a:t>
                </a:r>
                <a:r>
                  <a:rPr lang="en-US" sz="2000" dirty="0"/>
                  <a:t>: solving biaxial stresses on light-weight metallic walls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h𝑜𝑜𝑝</m:t>
                          </m:r>
                        </m:sub>
                      </m:sSub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𝑝𝑟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𝑎𝑥𝑖𝑎𝑙</m:t>
                          </m:r>
                        </m:sub>
                      </m:sSub>
                      <m:r>
                        <a:rPr lang="en-US" sz="2000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𝑝𝑟</m:t>
                          </m:r>
                        </m:num>
                        <m:den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𝑡</m:t>
                          </m:r>
                        </m:den>
                      </m:f>
                    </m:oMath>
                  </m:oMathPara>
                </a14:m>
                <a:endParaRPr lang="en-US" sz="2000" dirty="0"/>
              </a:p>
              <a:p>
                <a:endParaRPr lang="en-US" sz="2000" dirty="0"/>
              </a:p>
              <a:p>
                <a:endParaRPr lang="en-US" sz="2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08B52D20-3C53-0F7E-485F-8E8136A947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475" y="1630017"/>
                <a:ext cx="4825760" cy="3916457"/>
              </a:xfrm>
              <a:prstGeom prst="rect">
                <a:avLst/>
              </a:prstGeom>
              <a:blipFill>
                <a:blip r:embed="rId2"/>
                <a:stretch>
                  <a:fillRect l="-1391" t="-778" r="-1643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>
            <a:extLst>
              <a:ext uri="{FF2B5EF4-FFF2-40B4-BE49-F238E27FC236}">
                <a16:creationId xmlns:a16="http://schemas.microsoft.com/office/drawing/2014/main" id="{AF0A9A18-C1D4-AA83-70CB-7FFC16AA0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235" y="1630017"/>
            <a:ext cx="7297290" cy="40750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31D5B3-D285-BA62-72F5-50C85C18FE93}"/>
              </a:ext>
            </a:extLst>
          </p:cNvPr>
          <p:cNvSpPr txBox="1"/>
          <p:nvPr/>
        </p:nvSpPr>
        <p:spPr>
          <a:xfrm>
            <a:off x="34475" y="5311362"/>
            <a:ext cx="482576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Trade-off</a:t>
            </a:r>
            <a:r>
              <a:rPr lang="en-US" sz="2000" dirty="0"/>
              <a:t>: Thinning walls reduces launch weight but increases buckling risk</a:t>
            </a:r>
          </a:p>
        </p:txBody>
      </p:sp>
    </p:spTree>
    <p:extLst>
      <p:ext uri="{BB962C8B-B14F-4D97-AF65-F5344CB8AC3E}">
        <p14:creationId xmlns:p14="http://schemas.microsoft.com/office/powerpoint/2010/main" val="19993442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34CC4-FAF0-5006-BBD0-FB9EBB9DD5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2E91DB8-D3A9-65CD-1F41-9A9861DE1489}"/>
              </a:ext>
            </a:extLst>
          </p:cNvPr>
          <p:cNvSpPr txBox="1"/>
          <p:nvPr/>
        </p:nvSpPr>
        <p:spPr>
          <a:xfrm>
            <a:off x="535460" y="321275"/>
            <a:ext cx="84946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Cryogenic Stress/Strain Behavior</a:t>
            </a:r>
            <a:r>
              <a:rPr lang="en-US" sz="4000" dirty="0"/>
              <a:t>	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9D6B0D-1D97-1F90-ED2B-C6760A3BE40F}"/>
              </a:ext>
            </a:extLst>
          </p:cNvPr>
          <p:cNvSpPr txBox="1"/>
          <p:nvPr/>
        </p:nvSpPr>
        <p:spPr>
          <a:xfrm>
            <a:off x="238730" y="1421821"/>
            <a:ext cx="5744315" cy="3416320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Material Phase Shifts in Deep Space Environments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Shifts: </a:t>
            </a:r>
            <a:r>
              <a:rPr lang="en-US" sz="2400" dirty="0"/>
              <a:t>Extreme cold increases ultimate tensile strength in AL alloys but decreases ductility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Threat: </a:t>
            </a:r>
            <a:r>
              <a:rPr lang="en-US" sz="2400" dirty="0"/>
              <a:t>Risk of brittle fracture (catastrophic) rapidly escalates when propellant is rapidly cooled </a:t>
            </a:r>
          </a:p>
          <a:p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9C060BC-A1E5-63F6-A3BF-8DF7CE46A9A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008" t="1798" r="49582" b="48648"/>
          <a:stretch>
            <a:fillRect/>
          </a:stretch>
        </p:blipFill>
        <p:spPr>
          <a:xfrm>
            <a:off x="6096000" y="1757101"/>
            <a:ext cx="5857270" cy="357214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75E31A1-2ADC-A576-5BD6-0B55C94FF84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934" t="4350"/>
          <a:stretch>
            <a:fillRect/>
          </a:stretch>
        </p:blipFill>
        <p:spPr>
          <a:xfrm>
            <a:off x="16800203" y="1757101"/>
            <a:ext cx="5712595" cy="338820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B2DB4A0-A00D-4390-B17C-5AA1E7D9511C}"/>
              </a:ext>
            </a:extLst>
          </p:cNvPr>
          <p:cNvSpPr txBox="1"/>
          <p:nvPr/>
        </p:nvSpPr>
        <p:spPr>
          <a:xfrm>
            <a:off x="121920" y="4422642"/>
            <a:ext cx="597408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Alloys: </a:t>
            </a:r>
            <a:r>
              <a:rPr lang="en-US" sz="2400" dirty="0"/>
              <a:t>Aluminum-Lithium 2195 and 2050 were engineered specifically for high fracture toughness at cryogenic temperatures</a:t>
            </a:r>
          </a:p>
        </p:txBody>
      </p:sp>
    </p:spTree>
    <p:extLst>
      <p:ext uri="{BB962C8B-B14F-4D97-AF65-F5344CB8AC3E}">
        <p14:creationId xmlns:p14="http://schemas.microsoft.com/office/powerpoint/2010/main" val="1881727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3473E-3188-B8F8-BE75-BCE635AB3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F6FD585-7BEC-EAF3-9549-BE595FA57302}"/>
              </a:ext>
            </a:extLst>
          </p:cNvPr>
          <p:cNvSpPr txBox="1"/>
          <p:nvPr/>
        </p:nvSpPr>
        <p:spPr>
          <a:xfrm>
            <a:off x="535460" y="321275"/>
            <a:ext cx="108029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Case Study 1B – Orion Reentry Heat Shield</a:t>
            </a:r>
            <a:r>
              <a:rPr lang="en-US" sz="4000" dirty="0"/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AA825E-9F29-90D9-6FF6-0BB98BD1B790}"/>
              </a:ext>
            </a:extLst>
          </p:cNvPr>
          <p:cNvSpPr txBox="1"/>
          <p:nvPr/>
        </p:nvSpPr>
        <p:spPr>
          <a:xfrm>
            <a:off x="70170" y="1010672"/>
            <a:ext cx="11989750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Pyrolysis, Permeability, and Internal Pressure Failures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Mission Atmosphere: </a:t>
            </a:r>
            <a:r>
              <a:rPr lang="en-US" sz="2000" dirty="0"/>
              <a:t>Returning from the Moon requires hitting Earth’s atmosphere at 24,000 mph, generating friction temperatures nearing 5000-7000˚F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Ablative Mechanism: </a:t>
            </a:r>
            <a:r>
              <a:rPr lang="en-US" sz="2000" dirty="0"/>
              <a:t>The shield uses </a:t>
            </a:r>
            <a:r>
              <a:rPr lang="en-US" sz="2000" dirty="0" err="1"/>
              <a:t>Avcoat</a:t>
            </a:r>
            <a:r>
              <a:rPr lang="en-US" sz="2000" dirty="0"/>
              <a:t> (an epoxy resin tile system) designed to chemically decompose, char, and slowly flake off to carry intense thermal energy away from the capsule.</a:t>
            </a:r>
          </a:p>
          <a:p>
            <a:endParaRPr lang="en-US" sz="20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B29EF30-CFCD-B923-9126-33D9554DFF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026" y="3885474"/>
            <a:ext cx="4328535" cy="284250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FB1A8EE-D337-3F0F-CD3B-14BD0CEC62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3561" y="3885474"/>
            <a:ext cx="3931024" cy="2842506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A48CFC51-ABCD-6E01-581E-E2AE7601F3E0}"/>
              </a:ext>
            </a:extLst>
          </p:cNvPr>
          <p:cNvGrpSpPr/>
          <p:nvPr/>
        </p:nvGrpSpPr>
        <p:grpSpPr>
          <a:xfrm>
            <a:off x="8535512" y="3875314"/>
            <a:ext cx="3466638" cy="2860765"/>
            <a:chOff x="8535512" y="3875314"/>
            <a:chExt cx="3466638" cy="2860765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D1337B-3444-6374-777B-EB218BFFCA30}"/>
                </a:ext>
              </a:extLst>
            </p:cNvPr>
            <p:cNvSpPr/>
            <p:nvPr/>
          </p:nvSpPr>
          <p:spPr>
            <a:xfrm>
              <a:off x="8535512" y="4228374"/>
              <a:ext cx="3466638" cy="4083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Char Layer</a:t>
              </a: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2051C2AD-372E-B07F-A79C-C13E1A796F40}"/>
                </a:ext>
              </a:extLst>
            </p:cNvPr>
            <p:cNvSpPr/>
            <p:nvPr/>
          </p:nvSpPr>
          <p:spPr>
            <a:xfrm>
              <a:off x="8535512" y="4640442"/>
              <a:ext cx="3466638" cy="34290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</a:rPr>
                <a:t>Trapped Gas (Crack Formation)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55190082-3DAE-F5B8-9332-44780BBF03AD}"/>
                </a:ext>
              </a:extLst>
            </p:cNvPr>
            <p:cNvSpPr/>
            <p:nvPr/>
          </p:nvSpPr>
          <p:spPr>
            <a:xfrm>
              <a:off x="8535512" y="4998444"/>
              <a:ext cx="3466638" cy="1133364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Avcoat</a:t>
              </a:r>
              <a:r>
                <a:rPr lang="en-US" dirty="0"/>
                <a:t> Material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16891BCC-A2E7-39FC-DDB2-CA232BFBB21D}"/>
                </a:ext>
              </a:extLst>
            </p:cNvPr>
            <p:cNvSpPr/>
            <p:nvPr/>
          </p:nvSpPr>
          <p:spPr>
            <a:xfrm>
              <a:off x="8535512" y="6131808"/>
              <a:ext cx="3466638" cy="604271"/>
            </a:xfrm>
            <a:prstGeom prst="rect">
              <a:avLst/>
            </a:prstGeom>
            <a:solidFill>
              <a:schemeClr val="tx2">
                <a:lumMod val="90000"/>
              </a:schemeClr>
            </a:solidFill>
            <a:ln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Internal Titanium Structure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69B4736-7D24-CC51-1DCD-8D905A824C72}"/>
                </a:ext>
              </a:extLst>
            </p:cNvPr>
            <p:cNvSpPr/>
            <p:nvPr/>
          </p:nvSpPr>
          <p:spPr>
            <a:xfrm>
              <a:off x="8535512" y="3875314"/>
              <a:ext cx="3466638" cy="342900"/>
            </a:xfrm>
            <a:prstGeom prst="rect">
              <a:avLst/>
            </a:prstGeom>
            <a:gradFill>
              <a:gsLst>
                <a:gs pos="0">
                  <a:srgbClr val="FFFF00"/>
                </a:gs>
                <a:gs pos="100000">
                  <a:srgbClr val="C00000"/>
                </a:gs>
              </a:gsLst>
              <a:lin ang="5400000" scaled="1"/>
            </a:gradFill>
            <a:ln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>
                  <a:solidFill>
                    <a:schemeClr val="bg1"/>
                  </a:solidFill>
                </a:rPr>
                <a:t>Reentry Plasma Flow (5000°F)</a:t>
              </a:r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447A7987-3E05-86CE-B664-ED757E398890}"/>
              </a:ext>
            </a:extLst>
          </p:cNvPr>
          <p:cNvSpPr txBox="1"/>
          <p:nvPr/>
        </p:nvSpPr>
        <p:spPr>
          <a:xfrm>
            <a:off x="70170" y="2767281"/>
            <a:ext cx="117275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Artemis I Engineering Anomaly: </a:t>
            </a:r>
            <a:r>
              <a:rPr lang="en-US" sz="2000" dirty="0"/>
              <a:t>Post-flight inspection revealed unexpected “spallation” – large chunks of </a:t>
            </a:r>
            <a:r>
              <a:rPr lang="en-US" sz="2000" dirty="0" err="1"/>
              <a:t>Avcoat</a:t>
            </a:r>
            <a:r>
              <a:rPr lang="en-US" sz="2000" dirty="0"/>
              <a:t> pop off and create deep cavities rather than eroding smoothly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C61C6C-B4D5-1D48-34B0-E30BCF59310F}"/>
              </a:ext>
            </a:extLst>
          </p:cNvPr>
          <p:cNvSpPr txBox="1"/>
          <p:nvPr/>
        </p:nvSpPr>
        <p:spPr>
          <a:xfrm>
            <a:off x="115026" y="6397525"/>
            <a:ext cx="20388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>
                  <a:glow rad="127000">
                    <a:schemeClr val="tx1">
                      <a:alpha val="80000"/>
                    </a:schemeClr>
                  </a:glow>
                </a:effectLst>
              </a:rPr>
              <a:t>Orion heat shield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C3E0962-EF18-DA9D-4828-4FD9596479BB}"/>
              </a:ext>
            </a:extLst>
          </p:cNvPr>
          <p:cNvSpPr txBox="1"/>
          <p:nvPr/>
        </p:nvSpPr>
        <p:spPr>
          <a:xfrm>
            <a:off x="4443561" y="6433943"/>
            <a:ext cx="40848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Orion heat shield after Artemis I reentry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C8D8F9-3C39-0297-AE36-406138EF0D92}"/>
              </a:ext>
            </a:extLst>
          </p:cNvPr>
          <p:cNvSpPr txBox="1"/>
          <p:nvPr/>
        </p:nvSpPr>
        <p:spPr>
          <a:xfrm>
            <a:off x="0" y="3685228"/>
            <a:ext cx="203889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</a:rPr>
              <a:t>Photo Credit: NASA</a:t>
            </a:r>
          </a:p>
        </p:txBody>
      </p:sp>
    </p:spTree>
    <p:extLst>
      <p:ext uri="{BB962C8B-B14F-4D97-AF65-F5344CB8AC3E}">
        <p14:creationId xmlns:p14="http://schemas.microsoft.com/office/powerpoint/2010/main" val="26156056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89A47D-1665-8F14-BA98-57EE88546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B5401A2-AA4E-9122-FC4B-24F4B997A596}"/>
              </a:ext>
            </a:extLst>
          </p:cNvPr>
          <p:cNvSpPr txBox="1"/>
          <p:nvPr/>
        </p:nvSpPr>
        <p:spPr>
          <a:xfrm>
            <a:off x="535460" y="321275"/>
            <a:ext cx="108029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Case Study 1B – Orion Reentry Heat Shield</a:t>
            </a:r>
            <a:r>
              <a:rPr lang="en-US" sz="4000" dirty="0"/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666E27-8A02-FC3F-D69E-4BD491B408B6}"/>
              </a:ext>
            </a:extLst>
          </p:cNvPr>
          <p:cNvSpPr txBox="1"/>
          <p:nvPr/>
        </p:nvSpPr>
        <p:spPr>
          <a:xfrm>
            <a:off x="70170" y="1010672"/>
            <a:ext cx="11989750" cy="224676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000" b="1" u="sng" dirty="0"/>
              <a:t>Pyrolysis, Permeability, and Internal Pressure Failures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Mechanical Root Cause: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Pyrolysis: </a:t>
            </a:r>
            <a:r>
              <a:rPr lang="en-US" sz="2000" dirty="0"/>
              <a:t>Extreme heat caused internal chemical layers to outgas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Impermeability: </a:t>
            </a:r>
            <a:r>
              <a:rPr lang="en-US" sz="2000" dirty="0"/>
              <a:t>the outer char layer hardened too rapidly and became non-porous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b="1" dirty="0"/>
              <a:t>Internal Stress: </a:t>
            </a:r>
            <a:r>
              <a:rPr lang="en-US" sz="2000" dirty="0"/>
              <a:t>Trapped gases couldn’t vent, spiking localized internal pressure until it violently fractured the material</a:t>
            </a:r>
          </a:p>
          <a:p>
            <a:endParaRPr lang="en-US" sz="2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044CE8-24DE-48FE-BDBD-AA396C60C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026" y="3885474"/>
            <a:ext cx="4328535" cy="28425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241D7F9-A338-B718-3937-5979DC014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3561" y="3885474"/>
            <a:ext cx="3931024" cy="284250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EA165E9-BA43-4020-E94B-D197B89950FD}"/>
              </a:ext>
            </a:extLst>
          </p:cNvPr>
          <p:cNvSpPr txBox="1"/>
          <p:nvPr/>
        </p:nvSpPr>
        <p:spPr>
          <a:xfrm>
            <a:off x="70170" y="2796359"/>
            <a:ext cx="119897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Resolution Strategy: </a:t>
            </a:r>
            <a:r>
              <a:rPr lang="en-US" sz="2000" dirty="0"/>
              <a:t>Engineers resolved the issue for subsequent flights by adjusting the chemical formula to increase </a:t>
            </a:r>
            <a:r>
              <a:rPr lang="en-US" sz="2000" b="1" dirty="0"/>
              <a:t>material permeability </a:t>
            </a:r>
            <a:r>
              <a:rPr lang="en-US" sz="2000" dirty="0"/>
              <a:t>and modifying reentry flight paths to carefully manage the rate of peak thermal stress accumulation.</a:t>
            </a:r>
            <a:endParaRPr lang="en-US" sz="20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820DE95-9A17-DAB3-2D87-489DF138621B}"/>
              </a:ext>
            </a:extLst>
          </p:cNvPr>
          <p:cNvSpPr/>
          <p:nvPr/>
        </p:nvSpPr>
        <p:spPr>
          <a:xfrm>
            <a:off x="8535512" y="4228374"/>
            <a:ext cx="3466638" cy="40832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Char Layer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A7A7E50-16B3-C861-6FFF-264D3CDDA2E6}"/>
              </a:ext>
            </a:extLst>
          </p:cNvPr>
          <p:cNvSpPr/>
          <p:nvPr/>
        </p:nvSpPr>
        <p:spPr>
          <a:xfrm>
            <a:off x="8535512" y="4640442"/>
            <a:ext cx="3466638" cy="3429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Trapped Gas (Crack Formation)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F4A289E-852E-A683-0A78-1E5D5E8802DD}"/>
              </a:ext>
            </a:extLst>
          </p:cNvPr>
          <p:cNvSpPr/>
          <p:nvPr/>
        </p:nvSpPr>
        <p:spPr>
          <a:xfrm>
            <a:off x="8535512" y="4998444"/>
            <a:ext cx="3466638" cy="113336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Virigin</a:t>
            </a:r>
            <a:r>
              <a:rPr lang="en-US" dirty="0"/>
              <a:t> </a:t>
            </a:r>
            <a:r>
              <a:rPr lang="en-US" dirty="0" err="1"/>
              <a:t>Avcoat</a:t>
            </a:r>
            <a:r>
              <a:rPr lang="en-US" dirty="0"/>
              <a:t> Material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3E3A55-1696-26D1-25B5-A57B882483A9}"/>
              </a:ext>
            </a:extLst>
          </p:cNvPr>
          <p:cNvSpPr/>
          <p:nvPr/>
        </p:nvSpPr>
        <p:spPr>
          <a:xfrm>
            <a:off x="8535512" y="6131808"/>
            <a:ext cx="3466638" cy="604271"/>
          </a:xfrm>
          <a:prstGeom prst="rect">
            <a:avLst/>
          </a:prstGeom>
          <a:solidFill>
            <a:schemeClr val="tx2">
              <a:lumMod val="90000"/>
            </a:schemeClr>
          </a:soli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Internal Titanium Structure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91BDB4C-61C2-7607-D589-436CDB924C08}"/>
              </a:ext>
            </a:extLst>
          </p:cNvPr>
          <p:cNvSpPr/>
          <p:nvPr/>
        </p:nvSpPr>
        <p:spPr>
          <a:xfrm>
            <a:off x="8535512" y="3875314"/>
            <a:ext cx="3466638" cy="342900"/>
          </a:xfrm>
          <a:prstGeom prst="rect">
            <a:avLst/>
          </a:prstGeom>
          <a:gradFill>
            <a:gsLst>
              <a:gs pos="0">
                <a:srgbClr val="FFFF00"/>
              </a:gs>
              <a:gs pos="100000">
                <a:srgbClr val="C00000"/>
              </a:gs>
            </a:gsLst>
            <a:lin ang="5400000" scaled="1"/>
          </a:gradFill>
          <a:ln>
            <a:solidFill>
              <a:schemeClr val="bg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Reentry Plasma Flow (5000°F)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4CEBF2D-0371-3F75-B1EE-0E5BEAC2FAD1}"/>
              </a:ext>
            </a:extLst>
          </p:cNvPr>
          <p:cNvSpPr txBox="1"/>
          <p:nvPr/>
        </p:nvSpPr>
        <p:spPr>
          <a:xfrm>
            <a:off x="115026" y="6397525"/>
            <a:ext cx="203889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>
                  <a:glow rad="127000">
                    <a:schemeClr val="tx1">
                      <a:alpha val="80000"/>
                    </a:schemeClr>
                  </a:glow>
                </a:effectLst>
              </a:rPr>
              <a:t>Orion heat shield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DD577FB-0986-05DC-E420-5DCA21A10B06}"/>
              </a:ext>
            </a:extLst>
          </p:cNvPr>
          <p:cNvSpPr txBox="1"/>
          <p:nvPr/>
        </p:nvSpPr>
        <p:spPr>
          <a:xfrm>
            <a:off x="4443561" y="6433943"/>
            <a:ext cx="40848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Orion heat shield after Artemis I reentry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C2F3EF9-7442-4968-8A07-E62CEBCD08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329" r="4711"/>
          <a:stretch>
            <a:fillRect/>
          </a:stretch>
        </p:blipFill>
        <p:spPr>
          <a:xfrm>
            <a:off x="7894328" y="3885475"/>
            <a:ext cx="4297671" cy="2842506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F8865C02-9D4D-203F-F439-4FA2DD0D471B}"/>
              </a:ext>
            </a:extLst>
          </p:cNvPr>
          <p:cNvSpPr txBox="1"/>
          <p:nvPr/>
        </p:nvSpPr>
        <p:spPr>
          <a:xfrm>
            <a:off x="8107130" y="6367448"/>
            <a:ext cx="40848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chemeClr val="bg1"/>
                </a:solidFill>
                <a:effectLst>
                  <a:glow rad="127000">
                    <a:schemeClr val="tx1"/>
                  </a:glow>
                </a:effectLst>
              </a:rPr>
              <a:t>Orion heat shield after Artemis II reentry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1631832B-5871-4057-C32B-871B0EC359EE}"/>
              </a:ext>
            </a:extLst>
          </p:cNvPr>
          <p:cNvGrpSpPr/>
          <p:nvPr/>
        </p:nvGrpSpPr>
        <p:grpSpPr>
          <a:xfrm>
            <a:off x="6409073" y="3592462"/>
            <a:ext cx="4641371" cy="3156716"/>
            <a:chOff x="6409073" y="3592462"/>
            <a:chExt cx="4641371" cy="3156716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73A7999E-1768-445D-92DE-CA5AC7E340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50768" t="35667" r="29436" b="37205"/>
            <a:stretch>
              <a:fillRect/>
            </a:stretch>
          </p:blipFill>
          <p:spPr>
            <a:xfrm>
              <a:off x="7894328" y="3600560"/>
              <a:ext cx="3156116" cy="3127420"/>
            </a:xfrm>
            <a:prstGeom prst="rect">
              <a:avLst/>
            </a:prstGeom>
            <a:ln w="28575">
              <a:solidFill>
                <a:srgbClr val="FFFF00"/>
              </a:solidFill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1C2482D-F69D-4AEA-2C38-3ABB98767D26}"/>
                </a:ext>
              </a:extLst>
            </p:cNvPr>
            <p:cNvSpPr/>
            <p:nvPr/>
          </p:nvSpPr>
          <p:spPr>
            <a:xfrm>
              <a:off x="6409073" y="4873558"/>
              <a:ext cx="818578" cy="810170"/>
            </a:xfrm>
            <a:prstGeom prst="rect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015874CD-4E1F-D192-F816-AFC66254037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409073" y="3592462"/>
              <a:ext cx="1485255" cy="1281096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ED3BA2AE-C623-3200-94D1-EF554D9A6B47}"/>
                </a:ext>
              </a:extLst>
            </p:cNvPr>
            <p:cNvCxnSpPr>
              <a:cxnSpLocks/>
            </p:cNvCxnSpPr>
            <p:nvPr/>
          </p:nvCxnSpPr>
          <p:spPr>
            <a:xfrm>
              <a:off x="6409073" y="5683728"/>
              <a:ext cx="1485255" cy="1065450"/>
            </a:xfrm>
            <a:prstGeom prst="line">
              <a:avLst/>
            </a:prstGeom>
            <a:ln w="19050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13F95A8-F019-4181-ECCB-6714B2D513E5}"/>
              </a:ext>
            </a:extLst>
          </p:cNvPr>
          <p:cNvSpPr txBox="1"/>
          <p:nvPr/>
        </p:nvSpPr>
        <p:spPr>
          <a:xfrm>
            <a:off x="0" y="3685228"/>
            <a:ext cx="2038894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</a:rPr>
              <a:t>Photo Credit: NASA</a:t>
            </a:r>
          </a:p>
        </p:txBody>
      </p:sp>
    </p:spTree>
    <p:extLst>
      <p:ext uri="{BB962C8B-B14F-4D97-AF65-F5344CB8AC3E}">
        <p14:creationId xmlns:p14="http://schemas.microsoft.com/office/powerpoint/2010/main" val="879662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45E2A-5E24-F327-B160-C95850455A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AA26782-5AA9-7C78-A4F5-3FEEA542EB8A}"/>
              </a:ext>
            </a:extLst>
          </p:cNvPr>
          <p:cNvSpPr txBox="1"/>
          <p:nvPr/>
        </p:nvSpPr>
        <p:spPr>
          <a:xfrm>
            <a:off x="535460" y="321275"/>
            <a:ext cx="1080295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Case Study 1C – </a:t>
            </a:r>
            <a:r>
              <a:rPr lang="en-US" sz="4000" u="sng" dirty="0" err="1"/>
              <a:t>PrK</a:t>
            </a:r>
            <a:r>
              <a:rPr lang="en-US" sz="4000" u="sng" dirty="0"/>
              <a:t> Russian Module on ISS</a:t>
            </a:r>
            <a:r>
              <a:rPr lang="en-US" sz="4000" dirty="0"/>
              <a:t>	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1CE577-43D6-6C4A-A3B2-A80BCB7F4920}"/>
              </a:ext>
            </a:extLst>
          </p:cNvPr>
          <p:cNvSpPr txBox="1"/>
          <p:nvPr/>
        </p:nvSpPr>
        <p:spPr>
          <a:xfrm>
            <a:off x="70170" y="1010672"/>
            <a:ext cx="11989750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en-US" sz="2400" b="1" u="sng" dirty="0"/>
              <a:t>PRK – </a:t>
            </a:r>
            <a:r>
              <a:rPr lang="en-US" sz="2400" b="1" u="sng" dirty="0" err="1"/>
              <a:t>Prichal</a:t>
            </a:r>
            <a:r>
              <a:rPr lang="en-US" sz="2400" b="1" u="sng" dirty="0"/>
              <a:t> – Russian portion of ISS module – LEAKING AIR</a:t>
            </a:r>
          </a:p>
          <a:p>
            <a:endParaRPr lang="en-US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E6BBEF-6365-174D-269B-AB1856C816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1040" y="2412875"/>
            <a:ext cx="6278880" cy="349629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05BD60A-055B-50B4-9211-3D9984E45409}"/>
              </a:ext>
            </a:extLst>
          </p:cNvPr>
          <p:cNvSpPr txBox="1"/>
          <p:nvPr/>
        </p:nvSpPr>
        <p:spPr>
          <a:xfrm>
            <a:off x="132080" y="1562749"/>
            <a:ext cx="694944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problem: </a:t>
            </a:r>
            <a:r>
              <a:rPr lang="en-US" sz="2000" dirty="0"/>
              <a:t>When the air pressure in the </a:t>
            </a:r>
            <a:r>
              <a:rPr lang="en-US" sz="2000" dirty="0" err="1"/>
              <a:t>PrK</a:t>
            </a:r>
            <a:r>
              <a:rPr lang="en-US" sz="2000" dirty="0"/>
              <a:t> consistently dropped, microcracks were discovered.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B23A437-C23C-472D-B958-A9F0CC38186F}"/>
              </a:ext>
            </a:extLst>
          </p:cNvPr>
          <p:cNvSpPr txBox="1"/>
          <p:nvPr/>
        </p:nvSpPr>
        <p:spPr>
          <a:xfrm>
            <a:off x="132080" y="2307899"/>
            <a:ext cx="55473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band-aid: </a:t>
            </a:r>
            <a:r>
              <a:rPr lang="en-US" sz="2000" dirty="0"/>
              <a:t>attempts to fix cracks with welding did not resolve leaking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FFA264B-7A06-84C0-A6D2-08EEAF4C5B5E}"/>
              </a:ext>
            </a:extLst>
          </p:cNvPr>
          <p:cNvSpPr txBox="1"/>
          <p:nvPr/>
        </p:nvSpPr>
        <p:spPr>
          <a:xfrm>
            <a:off x="132078" y="3053049"/>
            <a:ext cx="545592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threat: </a:t>
            </a:r>
            <a:r>
              <a:rPr lang="en-US" sz="2000" dirty="0"/>
              <a:t>Engineers flagged it due to the potential for "catastrophic failure"—specifically, a rapid mode-I fracture that could lead to </a:t>
            </a:r>
            <a:r>
              <a:rPr lang="en-US" sz="2000" i="1" dirty="0"/>
              <a:t>explosive</a:t>
            </a:r>
            <a:r>
              <a:rPr lang="en-US" sz="2000" dirty="0"/>
              <a:t> depressurization.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245E19-A21F-A8C2-6A90-FBE1CAD834CA}"/>
              </a:ext>
            </a:extLst>
          </p:cNvPr>
          <p:cNvSpPr txBox="1"/>
          <p:nvPr/>
        </p:nvSpPr>
        <p:spPr>
          <a:xfrm>
            <a:off x="132079" y="4413752"/>
            <a:ext cx="56489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complexity: </a:t>
            </a:r>
            <a:r>
              <a:rPr lang="en-US" sz="2000" dirty="0"/>
              <a:t>no single root cause could be identified (no reliable fix)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2C108A6-01DA-D002-F8B8-8D294AD367EC}"/>
              </a:ext>
            </a:extLst>
          </p:cNvPr>
          <p:cNvSpPr txBox="1"/>
          <p:nvPr/>
        </p:nvSpPr>
        <p:spPr>
          <a:xfrm>
            <a:off x="132080" y="5158901"/>
            <a:ext cx="564896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/>
              <a:t>The only choice: </a:t>
            </a:r>
            <a:r>
              <a:rPr lang="en-US" sz="2000" dirty="0" err="1"/>
              <a:t>PrK</a:t>
            </a:r>
            <a:r>
              <a:rPr lang="en-US" sz="2000" dirty="0"/>
              <a:t> remains unpressurized and the hatch to the </a:t>
            </a:r>
            <a:r>
              <a:rPr lang="en-US" sz="2000" dirty="0" err="1"/>
              <a:t>PrK</a:t>
            </a:r>
            <a:r>
              <a:rPr lang="en-US" sz="2000" dirty="0"/>
              <a:t> remains closed at all times, except for brief, strictly monitored unmanned supply transfers from Progress cargo ships.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02D1FBA-257D-EC18-EDC7-4597DE1490B3}"/>
              </a:ext>
            </a:extLst>
          </p:cNvPr>
          <p:cNvSpPr txBox="1"/>
          <p:nvPr/>
        </p:nvSpPr>
        <p:spPr>
          <a:xfrm>
            <a:off x="9700755" y="5125669"/>
            <a:ext cx="10336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FFFF00"/>
                </a:solidFill>
              </a:rPr>
              <a:t>PrK</a:t>
            </a:r>
            <a:endParaRPr lang="en-US" sz="2800" dirty="0">
              <a:solidFill>
                <a:srgbClr val="FFFF00"/>
              </a:solidFill>
            </a:endParaRPr>
          </a:p>
        </p:txBody>
      </p: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7EC23E5-3167-972E-CCDE-065D8D4D77DA}"/>
              </a:ext>
            </a:extLst>
          </p:cNvPr>
          <p:cNvCxnSpPr>
            <a:cxnSpLocks/>
            <a:stCxn id="16" idx="1"/>
          </p:cNvCxnSpPr>
          <p:nvPr/>
        </p:nvCxnSpPr>
        <p:spPr>
          <a:xfrm flipH="1" flipV="1">
            <a:off x="9016059" y="5322858"/>
            <a:ext cx="684696" cy="64421"/>
          </a:xfrm>
          <a:prstGeom prst="straightConnector1">
            <a:avLst/>
          </a:prstGeom>
          <a:ln w="381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66517E0-BC23-986B-9875-5A66231DDA19}"/>
              </a:ext>
            </a:extLst>
          </p:cNvPr>
          <p:cNvSpPr txBox="1"/>
          <p:nvPr/>
        </p:nvSpPr>
        <p:spPr>
          <a:xfrm>
            <a:off x="9164320" y="5908509"/>
            <a:ext cx="30276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Internation Space Station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8BF0A9-FFA8-C066-0819-645558418C66}"/>
              </a:ext>
            </a:extLst>
          </p:cNvPr>
          <p:cNvSpPr txBox="1"/>
          <p:nvPr/>
        </p:nvSpPr>
        <p:spPr>
          <a:xfrm>
            <a:off x="10678160" y="6218768"/>
            <a:ext cx="15138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</a:rPr>
              <a:t>Photo Credit: NASA</a:t>
            </a:r>
          </a:p>
        </p:txBody>
      </p:sp>
    </p:spTree>
    <p:extLst>
      <p:ext uri="{BB962C8B-B14F-4D97-AF65-F5344CB8AC3E}">
        <p14:creationId xmlns:p14="http://schemas.microsoft.com/office/powerpoint/2010/main" val="39481672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B3F097-5589-E161-61D6-3A1171BE6C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7DE8D5A-45E7-C8B9-1478-83810B6BB43D}"/>
              </a:ext>
            </a:extLst>
          </p:cNvPr>
          <p:cNvSpPr txBox="1"/>
          <p:nvPr/>
        </p:nvSpPr>
        <p:spPr>
          <a:xfrm>
            <a:off x="535460" y="321275"/>
            <a:ext cx="1126462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Case Study 2 – James Webb Mirror Support</a:t>
            </a:r>
            <a:r>
              <a:rPr lang="en-US" sz="4000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B43636-1EBE-44E9-A497-87092C8094F4}"/>
                  </a:ext>
                </a:extLst>
              </p:cNvPr>
              <p:cNvSpPr txBox="1"/>
              <p:nvPr/>
            </p:nvSpPr>
            <p:spPr>
              <a:xfrm>
                <a:off x="127704" y="1086389"/>
                <a:ext cx="5061567" cy="415498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2400" b="1" u="sng" dirty="0"/>
                  <a:t>Mitigating Structural-Thermal-Optical Performance (STOP) Distortion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The Target: </a:t>
                </a:r>
                <a:r>
                  <a:rPr lang="en-US" sz="2400" dirty="0"/>
                  <a:t>Maintaining optical alignment down to a freezing 40 Kelvin (-388°F)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Thermal Strain: </a:t>
                </a:r>
                <a:r>
                  <a:rPr lang="en-US" sz="2400" dirty="0"/>
                  <a:t>Dimensional contraction dictated by material coefficients: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𝜺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𝒕𝒉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∙∆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𝑻</m:t>
                      </m:r>
                    </m:oMath>
                  </m:oMathPara>
                </a14:m>
                <a:endParaRPr lang="en-US" sz="2400" b="1" dirty="0"/>
              </a:p>
              <a:p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5BB43636-1EBE-44E9-A497-87092C8094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04" y="1086389"/>
                <a:ext cx="5061567" cy="4154984"/>
              </a:xfrm>
              <a:prstGeom prst="rect">
                <a:avLst/>
              </a:prstGeom>
              <a:blipFill>
                <a:blip r:embed="rId2"/>
                <a:stretch>
                  <a:fillRect l="-1687" t="-1173" r="-2530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>
            <a:extLst>
              <a:ext uri="{FF2B5EF4-FFF2-40B4-BE49-F238E27FC236}">
                <a16:creationId xmlns:a16="http://schemas.microsoft.com/office/drawing/2014/main" id="{0C7925AE-776F-31E3-F3D5-BEE2DFE809E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6009"/>
          <a:stretch>
            <a:fillRect/>
          </a:stretch>
        </p:blipFill>
        <p:spPr>
          <a:xfrm>
            <a:off x="5280712" y="3551152"/>
            <a:ext cx="2971816" cy="188136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43B6181-7CD5-8260-8D7A-1096FB39B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80712" y="1081541"/>
            <a:ext cx="2971816" cy="20953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77FDFFC-6D7B-7880-6E45-2C5DFE72AA7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3661" y="1081541"/>
            <a:ext cx="3654969" cy="518307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C4B311B-2665-228D-8B9B-1B5E1C1037C6}"/>
                  </a:ext>
                </a:extLst>
              </p:cNvPr>
              <p:cNvSpPr txBox="1"/>
              <p:nvPr/>
            </p:nvSpPr>
            <p:spPr>
              <a:xfrm>
                <a:off x="127704" y="4876297"/>
                <a:ext cx="5061567" cy="156966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The Solution: </a:t>
                </a:r>
                <a:r>
                  <a:rPr lang="en-US" sz="2400" dirty="0"/>
                  <a:t>Carbon fiber composite trusses engineered for near-zero expansion/contraction (</a:t>
                </a:r>
                <a14:m>
                  <m:oMath xmlns:m="http://schemas.openxmlformats.org/officeDocument/2006/math">
                    <m:r>
                      <a:rPr lang="en-US" sz="2400" b="1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𝜶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US" sz="2400" dirty="0"/>
                  <a:t>)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C4B311B-2665-228D-8B9B-1B5E1C1037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704" y="4876297"/>
                <a:ext cx="5061567" cy="1569660"/>
              </a:xfrm>
              <a:prstGeom prst="rect">
                <a:avLst/>
              </a:prstGeom>
              <a:blipFill>
                <a:blip r:embed="rId6"/>
                <a:stretch>
                  <a:fillRect l="-1687" t="-3113" r="-1205" b="-817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EAE01833-3024-0E5D-CF3B-07D3DF9FBF94}"/>
              </a:ext>
            </a:extLst>
          </p:cNvPr>
          <p:cNvSpPr txBox="1"/>
          <p:nvPr/>
        </p:nvSpPr>
        <p:spPr>
          <a:xfrm>
            <a:off x="5259433" y="5180781"/>
            <a:ext cx="2038894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JWST optical mirror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BD3A6-8028-60EA-EB81-013E07AD1D4A}"/>
              </a:ext>
            </a:extLst>
          </p:cNvPr>
          <p:cNvSpPr txBox="1"/>
          <p:nvPr/>
        </p:nvSpPr>
        <p:spPr>
          <a:xfrm>
            <a:off x="5259433" y="3131161"/>
            <a:ext cx="3307108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James Webb Space Telescope (JWST)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3CCAA83-B2D4-B35E-9F96-DCB7A41F2E34}"/>
              </a:ext>
            </a:extLst>
          </p:cNvPr>
          <p:cNvSpPr txBox="1"/>
          <p:nvPr/>
        </p:nvSpPr>
        <p:spPr>
          <a:xfrm>
            <a:off x="8383661" y="5984292"/>
            <a:ext cx="2264019" cy="27699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</a:effectLst>
              </a:rPr>
              <a:t>JWST mirror support trusses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1AE0A2-A30D-5E87-573A-52D2FE4B26BA}"/>
              </a:ext>
            </a:extLst>
          </p:cNvPr>
          <p:cNvSpPr txBox="1"/>
          <p:nvPr/>
        </p:nvSpPr>
        <p:spPr>
          <a:xfrm>
            <a:off x="10603653" y="6252582"/>
            <a:ext cx="15138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100" dirty="0">
                <a:effectLst/>
              </a:rPr>
              <a:t>Photo Credit: NASA</a:t>
            </a:r>
          </a:p>
        </p:txBody>
      </p:sp>
    </p:spTree>
    <p:extLst>
      <p:ext uri="{BB962C8B-B14F-4D97-AF65-F5344CB8AC3E}">
        <p14:creationId xmlns:p14="http://schemas.microsoft.com/office/powerpoint/2010/main" val="771566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BDFB2E-C7F8-32F2-0828-3E688EE58C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5104C23-227A-F4DA-B2A6-D0A7653C5326}"/>
              </a:ext>
            </a:extLst>
          </p:cNvPr>
          <p:cNvSpPr txBox="1"/>
          <p:nvPr/>
        </p:nvSpPr>
        <p:spPr>
          <a:xfrm>
            <a:off x="535460" y="321275"/>
            <a:ext cx="103412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u="sng" dirty="0"/>
              <a:t>The Math Behind Finite Element Analysis</a:t>
            </a:r>
            <a:r>
              <a:rPr lang="en-US" sz="4000" dirty="0"/>
              <a:t>	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8743B0-1C8C-4B17-3862-97142717DC90}"/>
                  </a:ext>
                </a:extLst>
              </p:cNvPr>
              <p:cNvSpPr txBox="1"/>
              <p:nvPr/>
            </p:nvSpPr>
            <p:spPr>
              <a:xfrm>
                <a:off x="219144" y="1086389"/>
                <a:ext cx="5386525" cy="5262979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r>
                  <a:rPr lang="en-US" sz="2400" b="1" u="sng" dirty="0"/>
                  <a:t>Breaking Complex Continuums into </a:t>
                </a:r>
                <a:r>
                  <a:rPr lang="en-US" sz="2400" b="1" u="sng" dirty="0" err="1"/>
                  <a:t>Managable</a:t>
                </a:r>
                <a:r>
                  <a:rPr lang="en-US" sz="2400" b="1" u="sng" dirty="0"/>
                  <a:t> Matrix Grids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The System Equation: </a:t>
                </a:r>
                <a:r>
                  <a:rPr lang="en-US" sz="2400" dirty="0"/>
                  <a:t>Solving structural loading across thousands of connected points/nodes: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["/>
                          <m:endChr m:val="]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𝑲</m:t>
                          </m:r>
                        </m:e>
                      </m:d>
                      <m:d>
                        <m:dPr>
                          <m:begChr m:val="{"/>
                          <m:endChr m:val="}"/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𝒖</m:t>
                          </m:r>
                        </m:e>
                      </m:d>
                      <m:r>
                        <a:rPr lang="en-US" sz="2400" b="1" i="1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{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𝑭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}</m:t>
                      </m:r>
                    </m:oMath>
                  </m:oMathPara>
                </a14:m>
                <a:endParaRPr lang="en-US" sz="2400" b="1" dirty="0"/>
              </a:p>
              <a:p>
                <a:endParaRPr lang="en-US" sz="2400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Stiffness Matrix (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𝑲</m:t>
                        </m:r>
                      </m:e>
                    </m:d>
                  </m:oMath>
                </a14:m>
                <a:r>
                  <a:rPr lang="en-US" sz="2400" b="1" dirty="0"/>
                  <a:t>):</a:t>
                </a:r>
                <a:r>
                  <a:rPr lang="en-US" sz="2400" dirty="0"/>
                  <a:t> Blends exact component geometry with material properties</a:t>
                </a:r>
              </a:p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sz="2400" b="1" dirty="0"/>
                  <a:t>Displacement Vector (</a:t>
                </a:r>
                <a14:m>
                  <m:oMath xmlns:m="http://schemas.openxmlformats.org/officeDocument/2006/math">
                    <m:d>
                      <m:dPr>
                        <m:begChr m:val=""/>
                        <m:endChr m:val=""/>
                        <m:ctrlP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{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𝒖</m:t>
                        </m:r>
                        <m:r>
                          <a:rPr lang="en-US" sz="24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}</m:t>
                        </m:r>
                      </m:e>
                    </m:d>
                  </m:oMath>
                </a14:m>
                <a:r>
                  <a:rPr lang="en-US" sz="2400" b="1" dirty="0"/>
                  <a:t>): </a:t>
                </a:r>
                <a:r>
                  <a:rPr lang="en-US" sz="2400" dirty="0"/>
                  <a:t>Solved locally to map precise, localized strain gradients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38743B0-1C8C-4B17-3862-97142717DC9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44" y="1086389"/>
                <a:ext cx="5386525" cy="5262979"/>
              </a:xfrm>
              <a:prstGeom prst="rect">
                <a:avLst/>
              </a:prstGeom>
              <a:blipFill>
                <a:blip r:embed="rId2"/>
                <a:stretch>
                  <a:fillRect l="-1810" t="-926" b="-1620"/>
                </a:stretch>
              </a:blipFill>
              <a:effectLst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2" name="Group 11">
            <a:extLst>
              <a:ext uri="{FF2B5EF4-FFF2-40B4-BE49-F238E27FC236}">
                <a16:creationId xmlns:a16="http://schemas.microsoft.com/office/drawing/2014/main" id="{1D62075D-F0CA-3973-5F4A-46BA560ACDEE}"/>
              </a:ext>
            </a:extLst>
          </p:cNvPr>
          <p:cNvGrpSpPr/>
          <p:nvPr/>
        </p:nvGrpSpPr>
        <p:grpSpPr>
          <a:xfrm>
            <a:off x="5443756" y="1138374"/>
            <a:ext cx="6363251" cy="5471634"/>
            <a:chOff x="5443756" y="1138374"/>
            <a:chExt cx="6363251" cy="5471634"/>
          </a:xfrm>
        </p:grpSpPr>
        <p:pic>
          <p:nvPicPr>
            <p:cNvPr id="344" name="Picture 343">
              <a:extLst>
                <a:ext uri="{FF2B5EF4-FFF2-40B4-BE49-F238E27FC236}">
                  <a16:creationId xmlns:a16="http://schemas.microsoft.com/office/drawing/2014/main" id="{59E147D4-D265-ECCD-BE8E-72D1DFA837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43756" y="1138374"/>
              <a:ext cx="6363251" cy="5471634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87B5DE8C-D464-BBBD-1ACD-2430808FC67F}"/>
                </a:ext>
              </a:extLst>
            </p:cNvPr>
            <p:cNvSpPr/>
            <p:nvPr/>
          </p:nvSpPr>
          <p:spPr>
            <a:xfrm>
              <a:off x="5443756" y="1138374"/>
              <a:ext cx="770613" cy="12585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36A8368-0250-93C3-D607-EB6ABD97E559}"/>
                </a:ext>
              </a:extLst>
            </p:cNvPr>
            <p:cNvSpPr/>
            <p:nvPr/>
          </p:nvSpPr>
          <p:spPr>
            <a:xfrm>
              <a:off x="8701581" y="1138374"/>
              <a:ext cx="770613" cy="125859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1103596B-0D45-04B0-E98B-96CFE684691D}"/>
                </a:ext>
              </a:extLst>
            </p:cNvPr>
            <p:cNvSpPr/>
            <p:nvPr/>
          </p:nvSpPr>
          <p:spPr>
            <a:xfrm>
              <a:off x="6760369" y="4202650"/>
              <a:ext cx="297379" cy="2146718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18C1BA9-6090-C9C8-D50A-2ECF09E7D9DC}"/>
                </a:ext>
              </a:extLst>
            </p:cNvPr>
            <p:cNvSpPr/>
            <p:nvPr/>
          </p:nvSpPr>
          <p:spPr>
            <a:xfrm>
              <a:off x="6641360" y="4202650"/>
              <a:ext cx="271673" cy="15628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0804810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sh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7005d458-45be-48ae-8140-d43da96dd17b}" enabled="0" method="" siteId="{7005d458-45be-48ae-8140-d43da96dd17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TM03457485[[fn=Mesh]]</Template>
  <TotalTime>2381</TotalTime>
  <Words>1148</Words>
  <Application>Microsoft Office PowerPoint</Application>
  <PresentationFormat>Widescreen</PresentationFormat>
  <Paragraphs>157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Aptos</vt:lpstr>
      <vt:lpstr>Arial</vt:lpstr>
      <vt:lpstr>Calibri</vt:lpstr>
      <vt:lpstr>Cambria Math</vt:lpstr>
      <vt:lpstr>Century Gothic</vt:lpstr>
      <vt:lpstr>Mesh</vt:lpstr>
      <vt:lpstr>Navigating your own stressful-strain curve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Smith, Austin J. (LARC-D309)</dc:creator>
  <cp:lastModifiedBy>Smith, Austin J. (LARC-D309)</cp:lastModifiedBy>
  <cp:revision>22</cp:revision>
  <dcterms:created xsi:type="dcterms:W3CDTF">2026-06-11T20:34:44Z</dcterms:created>
  <dcterms:modified xsi:type="dcterms:W3CDTF">2026-08-31T20:00:23Z</dcterms:modified>
</cp:coreProperties>
</file>