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handoutMasterIdLst>
    <p:handoutMasterId r:id="rId35"/>
  </p:handoutMasterIdLst>
  <p:sldIdLst>
    <p:sldId id="273" r:id="rId2"/>
    <p:sldId id="1230" r:id="rId3"/>
    <p:sldId id="1493" r:id="rId4"/>
    <p:sldId id="302" r:id="rId5"/>
    <p:sldId id="309" r:id="rId6"/>
    <p:sldId id="1434" r:id="rId7"/>
    <p:sldId id="1330" r:id="rId8"/>
    <p:sldId id="1329" r:id="rId9"/>
    <p:sldId id="1480" r:id="rId10"/>
    <p:sldId id="326" r:id="rId11"/>
    <p:sldId id="327" r:id="rId12"/>
    <p:sldId id="308" r:id="rId13"/>
    <p:sldId id="314" r:id="rId14"/>
    <p:sldId id="306" r:id="rId15"/>
    <p:sldId id="1485" r:id="rId16"/>
    <p:sldId id="315" r:id="rId17"/>
    <p:sldId id="1435" r:id="rId18"/>
    <p:sldId id="325" r:id="rId19"/>
    <p:sldId id="322" r:id="rId20"/>
    <p:sldId id="324" r:id="rId21"/>
    <p:sldId id="1436" r:id="rId22"/>
    <p:sldId id="1488" r:id="rId23"/>
    <p:sldId id="310" r:id="rId24"/>
    <p:sldId id="1482" r:id="rId25"/>
    <p:sldId id="313" r:id="rId26"/>
    <p:sldId id="317" r:id="rId27"/>
    <p:sldId id="305" r:id="rId28"/>
    <p:sldId id="1483" r:id="rId29"/>
    <p:sldId id="1491" r:id="rId30"/>
    <p:sldId id="1486" r:id="rId31"/>
    <p:sldId id="1490" r:id="rId32"/>
    <p:sldId id="274" r:id="rId3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12" userDrawn="1">
          <p15:clr>
            <a:srgbClr val="A4A3A4"/>
          </p15:clr>
        </p15:guide>
        <p15:guide id="2" pos="33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1722"/>
    <a:srgbClr val="FFFFFF"/>
    <a:srgbClr val="95BEF5"/>
    <a:srgbClr val="88AEE1"/>
    <a:srgbClr val="9CC6FF"/>
    <a:srgbClr val="8FB7EC"/>
    <a:srgbClr val="DFE9FC"/>
    <a:srgbClr val="AFD9FF"/>
    <a:srgbClr val="D8E2F4"/>
    <a:srgbClr val="D2DB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FCDBAF-E08B-49AD-AFE5-DBB88D4D036E}" v="42" dt="2026-09-23T15:19:40.4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45" autoAdjust="0"/>
    <p:restoredTop sz="94708"/>
  </p:normalViewPr>
  <p:slideViewPr>
    <p:cSldViewPr snapToGrid="0" snapToObjects="1">
      <p:cViewPr varScale="1">
        <p:scale>
          <a:sx n="80" d="100"/>
          <a:sy n="80" d="100"/>
        </p:scale>
        <p:origin x="120" y="396"/>
      </p:cViewPr>
      <p:guideLst>
        <p:guide orient="horz" pos="1512"/>
        <p:guide pos="336"/>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showGuides="1">
      <p:cViewPr varScale="1">
        <p:scale>
          <a:sx n="190" d="100"/>
          <a:sy n="190" d="100"/>
        </p:scale>
        <p:origin x="4528"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E18C2B-6679-2546-B791-B20FD025C35A}"/>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4" name="Footer Placeholder 3">
            <a:extLst>
              <a:ext uri="{FF2B5EF4-FFF2-40B4-BE49-F238E27FC236}">
                <a16:creationId xmlns:a16="http://schemas.microsoft.com/office/drawing/2014/main" id="{9215A91F-032D-3D45-889E-A964E92CDDA1}"/>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CAA5D0C-221B-D841-90A1-C281F38CA705}"/>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123608D9-8FEA-2E4F-84AF-A88A614F7C22}" type="slidenum">
              <a:rPr lang="en-US" smtClean="0"/>
              <a:t>‹#›</a:t>
            </a:fld>
            <a:endParaRPr lang="en-US"/>
          </a:p>
        </p:txBody>
      </p:sp>
    </p:spTree>
    <p:extLst>
      <p:ext uri="{BB962C8B-B14F-4D97-AF65-F5344CB8AC3E}">
        <p14:creationId xmlns:p14="http://schemas.microsoft.com/office/powerpoint/2010/main" val="9954708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BC21C5E-14C9-E346-B1A7-E2CF4688A4C0}" type="datetimeFigureOut">
              <a:rPr lang="en-US" smtClean="0"/>
              <a:t>10/6/2026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46C0CBE-288C-D84B-B11F-1B62224BD7E3}" type="slidenum">
              <a:rPr lang="en-US" smtClean="0"/>
              <a:t>‹#›</a:t>
            </a:fld>
            <a:endParaRPr lang="en-US"/>
          </a:p>
        </p:txBody>
      </p:sp>
    </p:spTree>
    <p:extLst>
      <p:ext uri="{BB962C8B-B14F-4D97-AF65-F5344CB8AC3E}">
        <p14:creationId xmlns:p14="http://schemas.microsoft.com/office/powerpoint/2010/main" val="1245907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2177A7F0-97BB-76C1-DACC-83BA1FD9EF1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5157">
              <a:spcBef>
                <a:spcPct val="30000"/>
              </a:spcBef>
              <a:defRPr sz="1200">
                <a:solidFill>
                  <a:schemeClr val="tx1"/>
                </a:solidFill>
                <a:latin typeface="Times New Roman" panose="02020603050405020304" pitchFamily="18" charset="0"/>
              </a:defRPr>
            </a:lvl1pPr>
            <a:lvl2pPr marL="757066" indent="-291179" defTabSz="985157">
              <a:spcBef>
                <a:spcPct val="30000"/>
              </a:spcBef>
              <a:defRPr sz="1200">
                <a:solidFill>
                  <a:schemeClr val="tx1"/>
                </a:solidFill>
                <a:latin typeface="Times New Roman" panose="02020603050405020304" pitchFamily="18" charset="0"/>
              </a:defRPr>
            </a:lvl2pPr>
            <a:lvl3pPr marL="1164717" indent="-232943" defTabSz="985157">
              <a:spcBef>
                <a:spcPct val="30000"/>
              </a:spcBef>
              <a:defRPr sz="1200">
                <a:solidFill>
                  <a:schemeClr val="tx1"/>
                </a:solidFill>
                <a:latin typeface="Times New Roman" panose="02020603050405020304" pitchFamily="18" charset="0"/>
              </a:defRPr>
            </a:lvl3pPr>
            <a:lvl4pPr marL="1630604" indent="-232943" defTabSz="985157">
              <a:spcBef>
                <a:spcPct val="30000"/>
              </a:spcBef>
              <a:defRPr sz="1200">
                <a:solidFill>
                  <a:schemeClr val="tx1"/>
                </a:solidFill>
                <a:latin typeface="Times New Roman" panose="02020603050405020304" pitchFamily="18" charset="0"/>
              </a:defRPr>
            </a:lvl4pPr>
            <a:lvl5pPr marL="2096491" indent="-232943" defTabSz="985157">
              <a:spcBef>
                <a:spcPct val="30000"/>
              </a:spcBef>
              <a:defRPr sz="1200">
                <a:solidFill>
                  <a:schemeClr val="tx1"/>
                </a:solidFill>
                <a:latin typeface="Times New Roman" panose="02020603050405020304" pitchFamily="18" charset="0"/>
              </a:defRPr>
            </a:lvl5pPr>
            <a:lvl6pPr marL="2562377" indent="-232943" defTabSz="985157" eaLnBrk="0" fontAlgn="base" hangingPunct="0">
              <a:spcBef>
                <a:spcPct val="30000"/>
              </a:spcBef>
              <a:spcAft>
                <a:spcPct val="0"/>
              </a:spcAft>
              <a:defRPr sz="1200">
                <a:solidFill>
                  <a:schemeClr val="tx1"/>
                </a:solidFill>
                <a:latin typeface="Times New Roman" panose="02020603050405020304" pitchFamily="18" charset="0"/>
              </a:defRPr>
            </a:lvl6pPr>
            <a:lvl7pPr marL="3028264" indent="-232943" defTabSz="985157" eaLnBrk="0" fontAlgn="base" hangingPunct="0">
              <a:spcBef>
                <a:spcPct val="30000"/>
              </a:spcBef>
              <a:spcAft>
                <a:spcPct val="0"/>
              </a:spcAft>
              <a:defRPr sz="1200">
                <a:solidFill>
                  <a:schemeClr val="tx1"/>
                </a:solidFill>
                <a:latin typeface="Times New Roman" panose="02020603050405020304" pitchFamily="18" charset="0"/>
              </a:defRPr>
            </a:lvl7pPr>
            <a:lvl8pPr marL="3494151" indent="-232943" defTabSz="985157" eaLnBrk="0" fontAlgn="base" hangingPunct="0">
              <a:spcBef>
                <a:spcPct val="30000"/>
              </a:spcBef>
              <a:spcAft>
                <a:spcPct val="0"/>
              </a:spcAft>
              <a:defRPr sz="1200">
                <a:solidFill>
                  <a:schemeClr val="tx1"/>
                </a:solidFill>
                <a:latin typeface="Times New Roman" panose="02020603050405020304" pitchFamily="18" charset="0"/>
              </a:defRPr>
            </a:lvl8pPr>
            <a:lvl9pPr marL="3960038" indent="-232943" defTabSz="985157"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EDD64EB-933B-504B-9CB2-8D3BED1A5E8C}" type="slidenum">
              <a:rPr lang="en-US" altLang="en-US" smtClean="0"/>
              <a:pPr>
                <a:spcBef>
                  <a:spcPct val="0"/>
                </a:spcBef>
              </a:pPr>
              <a:t>2</a:t>
            </a:fld>
            <a:endParaRPr lang="en-US" altLang="en-US"/>
          </a:p>
        </p:txBody>
      </p:sp>
      <p:sp>
        <p:nvSpPr>
          <p:cNvPr id="19458" name="Rectangle 2">
            <a:extLst>
              <a:ext uri="{FF2B5EF4-FFF2-40B4-BE49-F238E27FC236}">
                <a16:creationId xmlns:a16="http://schemas.microsoft.com/office/drawing/2014/main" id="{588D5EE0-5FED-03BE-6169-58F5B9B61091}"/>
              </a:ext>
            </a:extLst>
          </p:cNvPr>
          <p:cNvSpPr>
            <a:spLocks noGrp="1" noRot="1" noChangeAspect="1" noChangeArrowheads="1" noTextEdit="1"/>
          </p:cNvSpPr>
          <p:nvPr>
            <p:ph type="sldImg"/>
          </p:nvPr>
        </p:nvSpPr>
        <p:spPr>
          <a:xfrm>
            <a:off x="485775" y="733425"/>
            <a:ext cx="6505575" cy="3659188"/>
          </a:xfrm>
          <a:ln/>
        </p:spPr>
      </p:sp>
      <p:sp>
        <p:nvSpPr>
          <p:cNvPr id="19459" name="Rectangle 3">
            <a:extLst>
              <a:ext uri="{FF2B5EF4-FFF2-40B4-BE49-F238E27FC236}">
                <a16:creationId xmlns:a16="http://schemas.microsoft.com/office/drawing/2014/main" id="{E78C4AB3-BC8B-17C4-A629-19F2A26227F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1416381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2928F629-7449-5E9A-ABC1-5C67013A0F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5157">
              <a:spcBef>
                <a:spcPct val="30000"/>
              </a:spcBef>
              <a:defRPr sz="1200">
                <a:solidFill>
                  <a:schemeClr val="tx1"/>
                </a:solidFill>
                <a:latin typeface="Times New Roman" panose="02020603050405020304" pitchFamily="18" charset="0"/>
              </a:defRPr>
            </a:lvl1pPr>
            <a:lvl2pPr marL="757066" indent="-291179" defTabSz="985157">
              <a:spcBef>
                <a:spcPct val="30000"/>
              </a:spcBef>
              <a:defRPr sz="1200">
                <a:solidFill>
                  <a:schemeClr val="tx1"/>
                </a:solidFill>
                <a:latin typeface="Times New Roman" panose="02020603050405020304" pitchFamily="18" charset="0"/>
              </a:defRPr>
            </a:lvl2pPr>
            <a:lvl3pPr marL="1164717" indent="-232943" defTabSz="985157">
              <a:spcBef>
                <a:spcPct val="30000"/>
              </a:spcBef>
              <a:defRPr sz="1200">
                <a:solidFill>
                  <a:schemeClr val="tx1"/>
                </a:solidFill>
                <a:latin typeface="Times New Roman" panose="02020603050405020304" pitchFamily="18" charset="0"/>
              </a:defRPr>
            </a:lvl3pPr>
            <a:lvl4pPr marL="1630604" indent="-232943" defTabSz="985157">
              <a:spcBef>
                <a:spcPct val="30000"/>
              </a:spcBef>
              <a:defRPr sz="1200">
                <a:solidFill>
                  <a:schemeClr val="tx1"/>
                </a:solidFill>
                <a:latin typeface="Times New Roman" panose="02020603050405020304" pitchFamily="18" charset="0"/>
              </a:defRPr>
            </a:lvl4pPr>
            <a:lvl5pPr marL="2096491" indent="-232943" defTabSz="985157">
              <a:spcBef>
                <a:spcPct val="30000"/>
              </a:spcBef>
              <a:defRPr sz="1200">
                <a:solidFill>
                  <a:schemeClr val="tx1"/>
                </a:solidFill>
                <a:latin typeface="Times New Roman" panose="02020603050405020304" pitchFamily="18" charset="0"/>
              </a:defRPr>
            </a:lvl5pPr>
            <a:lvl6pPr marL="2562377" indent="-232943" defTabSz="985157" eaLnBrk="0" fontAlgn="base" hangingPunct="0">
              <a:spcBef>
                <a:spcPct val="30000"/>
              </a:spcBef>
              <a:spcAft>
                <a:spcPct val="0"/>
              </a:spcAft>
              <a:defRPr sz="1200">
                <a:solidFill>
                  <a:schemeClr val="tx1"/>
                </a:solidFill>
                <a:latin typeface="Times New Roman" panose="02020603050405020304" pitchFamily="18" charset="0"/>
              </a:defRPr>
            </a:lvl6pPr>
            <a:lvl7pPr marL="3028264" indent="-232943" defTabSz="985157" eaLnBrk="0" fontAlgn="base" hangingPunct="0">
              <a:spcBef>
                <a:spcPct val="30000"/>
              </a:spcBef>
              <a:spcAft>
                <a:spcPct val="0"/>
              </a:spcAft>
              <a:defRPr sz="1200">
                <a:solidFill>
                  <a:schemeClr val="tx1"/>
                </a:solidFill>
                <a:latin typeface="Times New Roman" panose="02020603050405020304" pitchFamily="18" charset="0"/>
              </a:defRPr>
            </a:lvl7pPr>
            <a:lvl8pPr marL="3494151" indent="-232943" defTabSz="985157" eaLnBrk="0" fontAlgn="base" hangingPunct="0">
              <a:spcBef>
                <a:spcPct val="30000"/>
              </a:spcBef>
              <a:spcAft>
                <a:spcPct val="0"/>
              </a:spcAft>
              <a:defRPr sz="1200">
                <a:solidFill>
                  <a:schemeClr val="tx1"/>
                </a:solidFill>
                <a:latin typeface="Times New Roman" panose="02020603050405020304" pitchFamily="18" charset="0"/>
              </a:defRPr>
            </a:lvl8pPr>
            <a:lvl9pPr marL="3960038" indent="-232943" defTabSz="985157"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2FD22D2-FFA6-4247-8D9E-C3A813C30AAC}" type="slidenum">
              <a:rPr lang="en-US" altLang="en-US"/>
              <a:pPr>
                <a:spcBef>
                  <a:spcPct val="0"/>
                </a:spcBef>
              </a:pPr>
              <a:t>6</a:t>
            </a:fld>
            <a:endParaRPr lang="en-US" altLang="en-US"/>
          </a:p>
        </p:txBody>
      </p:sp>
      <p:sp>
        <p:nvSpPr>
          <p:cNvPr id="18435" name="Rectangle 2">
            <a:extLst>
              <a:ext uri="{FF2B5EF4-FFF2-40B4-BE49-F238E27FC236}">
                <a16:creationId xmlns:a16="http://schemas.microsoft.com/office/drawing/2014/main" id="{15018A7D-92E5-CB83-16C4-AE43DF69F7D0}"/>
              </a:ext>
            </a:extLst>
          </p:cNvPr>
          <p:cNvSpPr>
            <a:spLocks noGrp="1" noRot="1" noChangeAspect="1" noChangeArrowheads="1" noTextEdit="1"/>
          </p:cNvSpPr>
          <p:nvPr>
            <p:ph type="sldImg"/>
          </p:nvPr>
        </p:nvSpPr>
        <p:spPr>
          <a:xfrm>
            <a:off x="485775" y="733425"/>
            <a:ext cx="6505575" cy="3659188"/>
          </a:xfrm>
          <a:ln/>
        </p:spPr>
      </p:sp>
      <p:sp>
        <p:nvSpPr>
          <p:cNvPr id="18436" name="Rectangle 3">
            <a:extLst>
              <a:ext uri="{FF2B5EF4-FFF2-40B4-BE49-F238E27FC236}">
                <a16:creationId xmlns:a16="http://schemas.microsoft.com/office/drawing/2014/main" id="{05D2955D-9AD4-0291-AE9A-ADB9CF65018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During August of 2007 a Mobile Oxygen Storage Tank was being tested at Shepherd AFB.  The tanks were filled with approximately 2,400 psi of 94.7% oxygen when an operator opened a ¼-turn ball valve that allowed the gas to flow into the stainless steel manifold, valves, and gages.  A fire occurred which destroyed the unit.  No one was injured in the fire.  </a:t>
            </a:r>
          </a:p>
          <a:p>
            <a:pPr eaLnBrk="1" hangingPunct="1"/>
            <a:endParaRPr lang="en-US" altLang="en-US"/>
          </a:p>
          <a:p>
            <a:pPr eaLnBrk="1" hangingPunct="1"/>
            <a:r>
              <a:rPr lang="en-US" altLang="en-US"/>
              <a:t>Subsequent investigation revealed that the manifold system and particularly the gages were contaminated with hydrocarbon oil and that the heat from rapid pressurization ignited the oil which propagated and damaged the system. </a:t>
            </a:r>
          </a:p>
          <a:p>
            <a:pPr eaLnBrk="1" hangingPunct="1"/>
            <a:endParaRPr lang="en-US" altLang="en-US"/>
          </a:p>
          <a:p>
            <a:pPr eaLnBrk="1" hangingPunct="1"/>
            <a:r>
              <a:rPr lang="en-US" altLang="en-US"/>
              <a:t>The gages were calibrated with oil and subsequent attempts to clean them were unsuccessful.   </a:t>
            </a:r>
          </a:p>
          <a:p>
            <a:pPr eaLnBrk="1" hangingPunct="1"/>
            <a:endParaRPr lang="en-US" altLang="en-US"/>
          </a:p>
        </p:txBody>
      </p:sp>
    </p:spTree>
    <p:extLst>
      <p:ext uri="{BB962C8B-B14F-4D97-AF65-F5344CB8AC3E}">
        <p14:creationId xmlns:p14="http://schemas.microsoft.com/office/powerpoint/2010/main" val="3055370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0F669C08-4352-9ED1-2205-B055D83F275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5157">
              <a:spcBef>
                <a:spcPct val="30000"/>
              </a:spcBef>
              <a:defRPr sz="1200">
                <a:solidFill>
                  <a:schemeClr val="tx1"/>
                </a:solidFill>
                <a:latin typeface="Times New Roman" panose="02020603050405020304" pitchFamily="18" charset="0"/>
              </a:defRPr>
            </a:lvl1pPr>
            <a:lvl2pPr marL="757066" indent="-291179" defTabSz="985157">
              <a:spcBef>
                <a:spcPct val="30000"/>
              </a:spcBef>
              <a:defRPr sz="1200">
                <a:solidFill>
                  <a:schemeClr val="tx1"/>
                </a:solidFill>
                <a:latin typeface="Times New Roman" panose="02020603050405020304" pitchFamily="18" charset="0"/>
              </a:defRPr>
            </a:lvl2pPr>
            <a:lvl3pPr marL="1164717" indent="-232943" defTabSz="985157">
              <a:spcBef>
                <a:spcPct val="30000"/>
              </a:spcBef>
              <a:defRPr sz="1200">
                <a:solidFill>
                  <a:schemeClr val="tx1"/>
                </a:solidFill>
                <a:latin typeface="Times New Roman" panose="02020603050405020304" pitchFamily="18" charset="0"/>
              </a:defRPr>
            </a:lvl3pPr>
            <a:lvl4pPr marL="1630604" indent="-232943" defTabSz="985157">
              <a:spcBef>
                <a:spcPct val="30000"/>
              </a:spcBef>
              <a:defRPr sz="1200">
                <a:solidFill>
                  <a:schemeClr val="tx1"/>
                </a:solidFill>
                <a:latin typeface="Times New Roman" panose="02020603050405020304" pitchFamily="18" charset="0"/>
              </a:defRPr>
            </a:lvl4pPr>
            <a:lvl5pPr marL="2096491" indent="-232943" defTabSz="985157">
              <a:spcBef>
                <a:spcPct val="30000"/>
              </a:spcBef>
              <a:defRPr sz="1200">
                <a:solidFill>
                  <a:schemeClr val="tx1"/>
                </a:solidFill>
                <a:latin typeface="Times New Roman" panose="02020603050405020304" pitchFamily="18" charset="0"/>
              </a:defRPr>
            </a:lvl5pPr>
            <a:lvl6pPr marL="2562377" indent="-232943" defTabSz="985157" eaLnBrk="0" fontAlgn="base" hangingPunct="0">
              <a:spcBef>
                <a:spcPct val="30000"/>
              </a:spcBef>
              <a:spcAft>
                <a:spcPct val="0"/>
              </a:spcAft>
              <a:defRPr sz="1200">
                <a:solidFill>
                  <a:schemeClr val="tx1"/>
                </a:solidFill>
                <a:latin typeface="Times New Roman" panose="02020603050405020304" pitchFamily="18" charset="0"/>
              </a:defRPr>
            </a:lvl6pPr>
            <a:lvl7pPr marL="3028264" indent="-232943" defTabSz="985157" eaLnBrk="0" fontAlgn="base" hangingPunct="0">
              <a:spcBef>
                <a:spcPct val="30000"/>
              </a:spcBef>
              <a:spcAft>
                <a:spcPct val="0"/>
              </a:spcAft>
              <a:defRPr sz="1200">
                <a:solidFill>
                  <a:schemeClr val="tx1"/>
                </a:solidFill>
                <a:latin typeface="Times New Roman" panose="02020603050405020304" pitchFamily="18" charset="0"/>
              </a:defRPr>
            </a:lvl7pPr>
            <a:lvl8pPr marL="3494151" indent="-232943" defTabSz="985157" eaLnBrk="0" fontAlgn="base" hangingPunct="0">
              <a:spcBef>
                <a:spcPct val="30000"/>
              </a:spcBef>
              <a:spcAft>
                <a:spcPct val="0"/>
              </a:spcAft>
              <a:defRPr sz="1200">
                <a:solidFill>
                  <a:schemeClr val="tx1"/>
                </a:solidFill>
                <a:latin typeface="Times New Roman" panose="02020603050405020304" pitchFamily="18" charset="0"/>
              </a:defRPr>
            </a:lvl8pPr>
            <a:lvl9pPr marL="3960038" indent="-232943" defTabSz="985157"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67F5BA3-4581-D947-B5D8-8909F56A0970}" type="slidenum">
              <a:rPr lang="en-US" altLang="en-US"/>
              <a:pPr>
                <a:spcBef>
                  <a:spcPct val="0"/>
                </a:spcBef>
              </a:pPr>
              <a:t>7</a:t>
            </a:fld>
            <a:endParaRPr lang="en-US" altLang="en-US"/>
          </a:p>
        </p:txBody>
      </p:sp>
      <p:sp>
        <p:nvSpPr>
          <p:cNvPr id="22531" name="Rectangle 2">
            <a:extLst>
              <a:ext uri="{FF2B5EF4-FFF2-40B4-BE49-F238E27FC236}">
                <a16:creationId xmlns:a16="http://schemas.microsoft.com/office/drawing/2014/main" id="{A321EB6E-A147-6F9C-F2D4-44A95C7E2370}"/>
              </a:ext>
            </a:extLst>
          </p:cNvPr>
          <p:cNvSpPr>
            <a:spLocks noGrp="1" noRot="1" noChangeAspect="1" noChangeArrowheads="1" noTextEdit="1"/>
          </p:cNvSpPr>
          <p:nvPr>
            <p:ph type="sldImg"/>
          </p:nvPr>
        </p:nvSpPr>
        <p:spPr>
          <a:xfrm>
            <a:off x="485775" y="733425"/>
            <a:ext cx="6505575" cy="3659188"/>
          </a:xfrm>
          <a:ln/>
        </p:spPr>
      </p:sp>
      <p:sp>
        <p:nvSpPr>
          <p:cNvPr id="22532" name="Rectangle 3">
            <a:extLst>
              <a:ext uri="{FF2B5EF4-FFF2-40B4-BE49-F238E27FC236}">
                <a16:creationId xmlns:a16="http://schemas.microsoft.com/office/drawing/2014/main" id="{99329734-7900-0DF4-5F59-A1C1ED8215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During August of 2007 a Mobile Oxygen Storage Tank was being tested at Shepherd AFB.  The tanks were filled with approximately 2,400 psi of 94.7% oxygen when an operator opened a ¼-turn ball valve that allowed the gas to flow into the stainless steel manifold, valves, and gages.  A fire occurred which destroyed the unit.  No one was injured in the fire.  </a:t>
            </a:r>
          </a:p>
          <a:p>
            <a:pPr eaLnBrk="1" hangingPunct="1"/>
            <a:endParaRPr lang="en-US" altLang="en-US"/>
          </a:p>
          <a:p>
            <a:pPr eaLnBrk="1" hangingPunct="1"/>
            <a:r>
              <a:rPr lang="en-US" altLang="en-US"/>
              <a:t>Subsequent investigation revealed that the manifold system and particularly the gages were contaminated with hydrocarbon oil and that the heat from rapid pressurization ignited the oil which propagated and damaged the system. </a:t>
            </a:r>
          </a:p>
          <a:p>
            <a:pPr eaLnBrk="1" hangingPunct="1"/>
            <a:endParaRPr lang="en-US" altLang="en-US"/>
          </a:p>
          <a:p>
            <a:pPr eaLnBrk="1" hangingPunct="1"/>
            <a:r>
              <a:rPr lang="en-US" altLang="en-US"/>
              <a:t>The gages were calibrated with oil and subsequent attempts to clean them were unsuccessful.   </a:t>
            </a:r>
          </a:p>
          <a:p>
            <a:pPr eaLnBrk="1" hangingPunct="1"/>
            <a:endParaRPr lang="en-US" altLang="en-US"/>
          </a:p>
        </p:txBody>
      </p:sp>
    </p:spTree>
    <p:extLst>
      <p:ext uri="{BB962C8B-B14F-4D97-AF65-F5344CB8AC3E}">
        <p14:creationId xmlns:p14="http://schemas.microsoft.com/office/powerpoint/2010/main" val="3398048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16CB6C37-BE69-FD16-8025-7C8982D953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5157">
              <a:spcBef>
                <a:spcPct val="30000"/>
              </a:spcBef>
              <a:defRPr sz="1200">
                <a:solidFill>
                  <a:schemeClr val="tx1"/>
                </a:solidFill>
                <a:latin typeface="Times New Roman" panose="02020603050405020304" pitchFamily="18" charset="0"/>
              </a:defRPr>
            </a:lvl1pPr>
            <a:lvl2pPr marL="757066" indent="-291179" defTabSz="985157">
              <a:spcBef>
                <a:spcPct val="30000"/>
              </a:spcBef>
              <a:defRPr sz="1200">
                <a:solidFill>
                  <a:schemeClr val="tx1"/>
                </a:solidFill>
                <a:latin typeface="Times New Roman" panose="02020603050405020304" pitchFamily="18" charset="0"/>
              </a:defRPr>
            </a:lvl2pPr>
            <a:lvl3pPr marL="1164717" indent="-232943" defTabSz="985157">
              <a:spcBef>
                <a:spcPct val="30000"/>
              </a:spcBef>
              <a:defRPr sz="1200">
                <a:solidFill>
                  <a:schemeClr val="tx1"/>
                </a:solidFill>
                <a:latin typeface="Times New Roman" panose="02020603050405020304" pitchFamily="18" charset="0"/>
              </a:defRPr>
            </a:lvl3pPr>
            <a:lvl4pPr marL="1630604" indent="-232943" defTabSz="985157">
              <a:spcBef>
                <a:spcPct val="30000"/>
              </a:spcBef>
              <a:defRPr sz="1200">
                <a:solidFill>
                  <a:schemeClr val="tx1"/>
                </a:solidFill>
                <a:latin typeface="Times New Roman" panose="02020603050405020304" pitchFamily="18" charset="0"/>
              </a:defRPr>
            </a:lvl4pPr>
            <a:lvl5pPr marL="2096491" indent="-232943" defTabSz="985157">
              <a:spcBef>
                <a:spcPct val="30000"/>
              </a:spcBef>
              <a:defRPr sz="1200">
                <a:solidFill>
                  <a:schemeClr val="tx1"/>
                </a:solidFill>
                <a:latin typeface="Times New Roman" panose="02020603050405020304" pitchFamily="18" charset="0"/>
              </a:defRPr>
            </a:lvl5pPr>
            <a:lvl6pPr marL="2562377" indent="-232943" defTabSz="985157" eaLnBrk="0" fontAlgn="base" hangingPunct="0">
              <a:spcBef>
                <a:spcPct val="30000"/>
              </a:spcBef>
              <a:spcAft>
                <a:spcPct val="0"/>
              </a:spcAft>
              <a:defRPr sz="1200">
                <a:solidFill>
                  <a:schemeClr val="tx1"/>
                </a:solidFill>
                <a:latin typeface="Times New Roman" panose="02020603050405020304" pitchFamily="18" charset="0"/>
              </a:defRPr>
            </a:lvl6pPr>
            <a:lvl7pPr marL="3028264" indent="-232943" defTabSz="985157" eaLnBrk="0" fontAlgn="base" hangingPunct="0">
              <a:spcBef>
                <a:spcPct val="30000"/>
              </a:spcBef>
              <a:spcAft>
                <a:spcPct val="0"/>
              </a:spcAft>
              <a:defRPr sz="1200">
                <a:solidFill>
                  <a:schemeClr val="tx1"/>
                </a:solidFill>
                <a:latin typeface="Times New Roman" panose="02020603050405020304" pitchFamily="18" charset="0"/>
              </a:defRPr>
            </a:lvl7pPr>
            <a:lvl8pPr marL="3494151" indent="-232943" defTabSz="985157" eaLnBrk="0" fontAlgn="base" hangingPunct="0">
              <a:spcBef>
                <a:spcPct val="30000"/>
              </a:spcBef>
              <a:spcAft>
                <a:spcPct val="0"/>
              </a:spcAft>
              <a:defRPr sz="1200">
                <a:solidFill>
                  <a:schemeClr val="tx1"/>
                </a:solidFill>
                <a:latin typeface="Times New Roman" panose="02020603050405020304" pitchFamily="18" charset="0"/>
              </a:defRPr>
            </a:lvl8pPr>
            <a:lvl9pPr marL="3960038" indent="-232943" defTabSz="985157"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AFA49BE-087C-F149-AD35-086CD4BEF9D3}" type="slidenum">
              <a:rPr lang="en-US" altLang="en-US"/>
              <a:pPr>
                <a:spcBef>
                  <a:spcPct val="0"/>
                </a:spcBef>
              </a:pPr>
              <a:t>8</a:t>
            </a:fld>
            <a:endParaRPr lang="en-US" altLang="en-US"/>
          </a:p>
        </p:txBody>
      </p:sp>
      <p:sp>
        <p:nvSpPr>
          <p:cNvPr id="20483" name="Rectangle 2">
            <a:extLst>
              <a:ext uri="{FF2B5EF4-FFF2-40B4-BE49-F238E27FC236}">
                <a16:creationId xmlns:a16="http://schemas.microsoft.com/office/drawing/2014/main" id="{26B8EE9A-A81D-D9D9-1369-13F3BC219363}"/>
              </a:ext>
            </a:extLst>
          </p:cNvPr>
          <p:cNvSpPr>
            <a:spLocks noGrp="1" noRot="1" noChangeAspect="1" noChangeArrowheads="1" noTextEdit="1"/>
          </p:cNvSpPr>
          <p:nvPr>
            <p:ph type="sldImg"/>
          </p:nvPr>
        </p:nvSpPr>
        <p:spPr>
          <a:xfrm>
            <a:off x="485775" y="733425"/>
            <a:ext cx="6505575" cy="3659188"/>
          </a:xfrm>
          <a:ln/>
        </p:spPr>
      </p:sp>
      <p:sp>
        <p:nvSpPr>
          <p:cNvPr id="20484" name="Rectangle 3">
            <a:extLst>
              <a:ext uri="{FF2B5EF4-FFF2-40B4-BE49-F238E27FC236}">
                <a16:creationId xmlns:a16="http://schemas.microsoft.com/office/drawing/2014/main" id="{6389FE99-BDDC-DD16-3777-EB2C2E24FD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During August of 2007 a Mobile Oxygen Storage Tank was being tested at Shepherd AFB.  The tanks were filled with approximately 2,400 psi of 94.7% oxygen when an operator opened a ¼-turn ball valve that allowed the gas to flow into the stainless steel manifold, valves, and gages.  A fire occurred which destroyed the unit.  No one was injured in the fire.  </a:t>
            </a:r>
          </a:p>
          <a:p>
            <a:pPr eaLnBrk="1" hangingPunct="1"/>
            <a:endParaRPr lang="en-US" altLang="en-US"/>
          </a:p>
          <a:p>
            <a:pPr eaLnBrk="1" hangingPunct="1"/>
            <a:r>
              <a:rPr lang="en-US" altLang="en-US"/>
              <a:t>Subsequent investigation revealed that the manifold system and particularly the gages were contaminated with hydrocarbon oil and that the heat from rapid pressurization ignited the oil which propagated and damaged the system. </a:t>
            </a:r>
          </a:p>
          <a:p>
            <a:pPr eaLnBrk="1" hangingPunct="1"/>
            <a:endParaRPr lang="en-US" altLang="en-US"/>
          </a:p>
          <a:p>
            <a:pPr eaLnBrk="1" hangingPunct="1"/>
            <a:r>
              <a:rPr lang="en-US" altLang="en-US"/>
              <a:t>The gages were calibrated with oil and subsequent attempts to clean them were unsuccessful.   </a:t>
            </a:r>
          </a:p>
          <a:p>
            <a:pPr eaLnBrk="1" hangingPunct="1"/>
            <a:endParaRPr lang="en-US" altLang="en-US"/>
          </a:p>
        </p:txBody>
      </p:sp>
    </p:spTree>
    <p:extLst>
      <p:ext uri="{BB962C8B-B14F-4D97-AF65-F5344CB8AC3E}">
        <p14:creationId xmlns:p14="http://schemas.microsoft.com/office/powerpoint/2010/main" val="2507060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16</a:t>
            </a:fld>
            <a:endParaRPr lang="en-US"/>
          </a:p>
        </p:txBody>
      </p:sp>
    </p:spTree>
    <p:extLst>
      <p:ext uri="{BB962C8B-B14F-4D97-AF65-F5344CB8AC3E}">
        <p14:creationId xmlns:p14="http://schemas.microsoft.com/office/powerpoint/2010/main" val="7759407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FC9BCAD9-4FD3-754E-85E5-DD49F170783E}"/>
              </a:ext>
            </a:extLst>
          </p:cNvPr>
          <p:cNvPicPr>
            <a:picLocks noChangeAspect="1"/>
          </p:cNvPicPr>
          <p:nvPr userDrawn="1"/>
        </p:nvPicPr>
        <p:blipFill>
          <a:blip r:embed="rId2"/>
          <a:stretch>
            <a:fillRect/>
          </a:stretch>
        </p:blipFill>
        <p:spPr>
          <a:xfrm>
            <a:off x="0" y="0"/>
            <a:ext cx="12192000" cy="6858000"/>
          </a:xfrm>
          <a:prstGeom prst="rect">
            <a:avLst/>
          </a:prstGeom>
        </p:spPr>
      </p:pic>
      <p:grpSp>
        <p:nvGrpSpPr>
          <p:cNvPr id="43" name="Group 42">
            <a:extLst>
              <a:ext uri="{FF2B5EF4-FFF2-40B4-BE49-F238E27FC236}">
                <a16:creationId xmlns:a16="http://schemas.microsoft.com/office/drawing/2014/main" id="{15D5639A-6D55-0744-893E-595659B4A155}"/>
              </a:ext>
            </a:extLst>
          </p:cNvPr>
          <p:cNvGrpSpPr/>
          <p:nvPr userDrawn="1"/>
        </p:nvGrpSpPr>
        <p:grpSpPr>
          <a:xfrm>
            <a:off x="516442" y="-15373"/>
            <a:ext cx="4621246" cy="6873373"/>
            <a:chOff x="8077201" y="2376488"/>
            <a:chExt cx="2759074" cy="4103687"/>
          </a:xfrm>
        </p:grpSpPr>
        <p:sp>
          <p:nvSpPr>
            <p:cNvPr id="44" name="Freeform 16">
              <a:extLst>
                <a:ext uri="{FF2B5EF4-FFF2-40B4-BE49-F238E27FC236}">
                  <a16:creationId xmlns:a16="http://schemas.microsoft.com/office/drawing/2014/main" id="{8A3E56FF-6043-374E-A8D9-D53FD15586FC}"/>
                </a:ext>
              </a:extLst>
            </p:cNvPr>
            <p:cNvSpPr>
              <a:spLocks noEditPoints="1"/>
            </p:cNvSpPr>
            <p:nvPr/>
          </p:nvSpPr>
          <p:spPr bwMode="auto">
            <a:xfrm>
              <a:off x="9251950" y="2376488"/>
              <a:ext cx="1584325" cy="3670300"/>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AFD9FF"/>
                </a:gs>
                <a:gs pos="98000">
                  <a:srgbClr val="7AB9FF"/>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 name="Freeform 17">
              <a:extLst>
                <a:ext uri="{FF2B5EF4-FFF2-40B4-BE49-F238E27FC236}">
                  <a16:creationId xmlns:a16="http://schemas.microsoft.com/office/drawing/2014/main" id="{2630CDBE-0FB7-714F-A4FB-220AC37D7DAB}"/>
                </a:ext>
              </a:extLst>
            </p:cNvPr>
            <p:cNvSpPr>
              <a:spLocks/>
            </p:cNvSpPr>
            <p:nvPr/>
          </p:nvSpPr>
          <p:spPr bwMode="auto">
            <a:xfrm>
              <a:off x="8115300" y="5256213"/>
              <a:ext cx="542925" cy="1222375"/>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FD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18">
              <a:extLst>
                <a:ext uri="{FF2B5EF4-FFF2-40B4-BE49-F238E27FC236}">
                  <a16:creationId xmlns:a16="http://schemas.microsoft.com/office/drawing/2014/main" id="{27AFE29B-BC91-4C40-ACAF-454872048619}"/>
                </a:ext>
              </a:extLst>
            </p:cNvPr>
            <p:cNvSpPr>
              <a:spLocks noEditPoints="1"/>
            </p:cNvSpPr>
            <p:nvPr/>
          </p:nvSpPr>
          <p:spPr bwMode="auto">
            <a:xfrm>
              <a:off x="8077201" y="2382838"/>
              <a:ext cx="2268537" cy="40973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AFD9FF"/>
                </a:gs>
                <a:gs pos="81000">
                  <a:srgbClr val="7AB9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422339"/>
            <a:ext cx="2743200" cy="365125"/>
          </a:xfrm>
        </p:spPr>
        <p:txBody>
          <a:bodyPr/>
          <a:lstStyle>
            <a:lvl1pPr>
              <a:defRPr>
                <a:solidFill>
                  <a:srgbClr val="8FB7EC"/>
                </a:solidFill>
              </a:defRPr>
            </a:lvl1pPr>
          </a:lstStyle>
          <a:p>
            <a:fld id="{372CC95E-30A4-D744-8BC0-DDA2BE0BB564}" type="datetime1">
              <a:rPr lang="en-US" smtClean="0"/>
              <a:pPr/>
              <a:t>10/6/2026</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a:xfrm>
            <a:off x="4038600" y="6422339"/>
            <a:ext cx="4114800" cy="365125"/>
          </a:xfrm>
        </p:spPr>
        <p:txBody>
          <a:bodyPr/>
          <a:lstStyle>
            <a:lvl1pPr>
              <a:defRPr>
                <a:solidFill>
                  <a:srgbClr val="8FB7EC"/>
                </a:solidFill>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p:nvPr>
        </p:nvSpPr>
        <p:spPr>
          <a:xfrm>
            <a:off x="3646272" y="4118616"/>
            <a:ext cx="5797548" cy="369332"/>
          </a:xfrm>
        </p:spPr>
        <p:txBody>
          <a:bodyPr>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userDrawn="1"/>
        </p:nvPicPr>
        <p:blipFill>
          <a:blip r:embed="rId3"/>
          <a:stretch>
            <a:fillRect/>
          </a:stretch>
        </p:blipFill>
        <p:spPr>
          <a:xfrm>
            <a:off x="9142390" y="304799"/>
            <a:ext cx="2769575" cy="840423"/>
          </a:xfrm>
          <a:prstGeom prst="rect">
            <a:avLst/>
          </a:prstGeom>
        </p:spPr>
      </p:pic>
      <p:grpSp>
        <p:nvGrpSpPr>
          <p:cNvPr id="2" name="Group 1">
            <a:extLst>
              <a:ext uri="{FF2B5EF4-FFF2-40B4-BE49-F238E27FC236}">
                <a16:creationId xmlns:a16="http://schemas.microsoft.com/office/drawing/2014/main" id="{E0EBC0D0-54A0-D64F-A4A9-89BD6B864D0D}"/>
              </a:ext>
            </a:extLst>
          </p:cNvPr>
          <p:cNvGrpSpPr/>
          <p:nvPr userDrawn="1"/>
        </p:nvGrpSpPr>
        <p:grpSpPr>
          <a:xfrm>
            <a:off x="476534" y="3187976"/>
            <a:ext cx="7626272" cy="609082"/>
            <a:chOff x="476534" y="3187976"/>
            <a:chExt cx="7626272" cy="609082"/>
          </a:xfrm>
        </p:grpSpPr>
        <p:grpSp>
          <p:nvGrpSpPr>
            <p:cNvPr id="47" name="Group 46">
              <a:extLst>
                <a:ext uri="{FF2B5EF4-FFF2-40B4-BE49-F238E27FC236}">
                  <a16:creationId xmlns:a16="http://schemas.microsoft.com/office/drawing/2014/main" id="{914E5FBD-C4A3-4C45-B4C7-EB3BA87DD699}"/>
                </a:ext>
              </a:extLst>
            </p:cNvPr>
            <p:cNvGrpSpPr/>
            <p:nvPr userDrawn="1"/>
          </p:nvGrpSpPr>
          <p:grpSpPr>
            <a:xfrm>
              <a:off x="476534" y="3187976"/>
              <a:ext cx="2822081" cy="609082"/>
              <a:chOff x="339725" y="371475"/>
              <a:chExt cx="2647951" cy="571500"/>
            </a:xfrm>
            <a:solidFill>
              <a:srgbClr val="7AB9FF"/>
            </a:solidFill>
          </p:grpSpPr>
          <p:sp>
            <p:nvSpPr>
              <p:cNvPr id="48" name="Freeform 55">
                <a:extLst>
                  <a:ext uri="{FF2B5EF4-FFF2-40B4-BE49-F238E27FC236}">
                    <a16:creationId xmlns:a16="http://schemas.microsoft.com/office/drawing/2014/main" id="{D633B776-1277-8847-8298-4856D532607F}"/>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6">
                <a:extLst>
                  <a:ext uri="{FF2B5EF4-FFF2-40B4-BE49-F238E27FC236}">
                    <a16:creationId xmlns:a16="http://schemas.microsoft.com/office/drawing/2014/main" id="{D1B18861-4DDB-3541-A567-76D04B86CF52}"/>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7">
                <a:extLst>
                  <a:ext uri="{FF2B5EF4-FFF2-40B4-BE49-F238E27FC236}">
                    <a16:creationId xmlns:a16="http://schemas.microsoft.com/office/drawing/2014/main" id="{67B7C130-ADAE-344B-8FC7-2F805460A997}"/>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8">
                <a:extLst>
                  <a:ext uri="{FF2B5EF4-FFF2-40B4-BE49-F238E27FC236}">
                    <a16:creationId xmlns:a16="http://schemas.microsoft.com/office/drawing/2014/main" id="{E522747A-BEFE-0D41-A9CE-58AF5D87D688}"/>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9">
                <a:extLst>
                  <a:ext uri="{FF2B5EF4-FFF2-40B4-BE49-F238E27FC236}">
                    <a16:creationId xmlns:a16="http://schemas.microsoft.com/office/drawing/2014/main" id="{F665484C-EF97-6F46-B4FF-7F98F39A40F3}"/>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60">
                <a:extLst>
                  <a:ext uri="{FF2B5EF4-FFF2-40B4-BE49-F238E27FC236}">
                    <a16:creationId xmlns:a16="http://schemas.microsoft.com/office/drawing/2014/main" id="{E8AFE8BA-A315-2049-809D-36BC770C4714}"/>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61">
                <a:extLst>
                  <a:ext uri="{FF2B5EF4-FFF2-40B4-BE49-F238E27FC236}">
                    <a16:creationId xmlns:a16="http://schemas.microsoft.com/office/drawing/2014/main" id="{39A69066-FC6C-204E-A88D-C84E4AC3E363}"/>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5" name="Group 54">
              <a:extLst>
                <a:ext uri="{FF2B5EF4-FFF2-40B4-BE49-F238E27FC236}">
                  <a16:creationId xmlns:a16="http://schemas.microsoft.com/office/drawing/2014/main" id="{E5FF8D7B-1834-CB4B-B8F9-A77C6EBA0FDF}"/>
                </a:ext>
              </a:extLst>
            </p:cNvPr>
            <p:cNvGrpSpPr/>
            <p:nvPr userDrawn="1"/>
          </p:nvGrpSpPr>
          <p:grpSpPr>
            <a:xfrm>
              <a:off x="3566225" y="3234889"/>
              <a:ext cx="4536581" cy="535006"/>
              <a:chOff x="3151188" y="2668588"/>
              <a:chExt cx="4267200" cy="503238"/>
            </a:xfrm>
            <a:solidFill>
              <a:schemeClr val="bg1"/>
            </a:solidFill>
          </p:grpSpPr>
          <p:sp>
            <p:nvSpPr>
              <p:cNvPr id="56" name="Freeform 107">
                <a:extLst>
                  <a:ext uri="{FF2B5EF4-FFF2-40B4-BE49-F238E27FC236}">
                    <a16:creationId xmlns:a16="http://schemas.microsoft.com/office/drawing/2014/main" id="{8124FDD1-1044-A04D-A916-1F4E81401F11}"/>
                  </a:ext>
                </a:extLst>
              </p:cNvPr>
              <p:cNvSpPr>
                <a:spLocks/>
              </p:cNvSpPr>
              <p:nvPr/>
            </p:nvSpPr>
            <p:spPr bwMode="auto">
              <a:xfrm>
                <a:off x="3151188" y="2676526"/>
                <a:ext cx="504825" cy="487363"/>
              </a:xfrm>
              <a:custGeom>
                <a:avLst/>
                <a:gdLst>
                  <a:gd name="T0" fmla="*/ 0 w 318"/>
                  <a:gd name="T1" fmla="*/ 307 h 307"/>
                  <a:gd name="T2" fmla="*/ 0 w 318"/>
                  <a:gd name="T3" fmla="*/ 0 h 307"/>
                  <a:gd name="T4" fmla="*/ 47 w 318"/>
                  <a:gd name="T5" fmla="*/ 0 h 307"/>
                  <a:gd name="T6" fmla="*/ 158 w 318"/>
                  <a:gd name="T7" fmla="*/ 259 h 307"/>
                  <a:gd name="T8" fmla="*/ 268 w 318"/>
                  <a:gd name="T9" fmla="*/ 0 h 307"/>
                  <a:gd name="T10" fmla="*/ 318 w 318"/>
                  <a:gd name="T11" fmla="*/ 0 h 307"/>
                  <a:gd name="T12" fmla="*/ 318 w 318"/>
                  <a:gd name="T13" fmla="*/ 307 h 307"/>
                  <a:gd name="T14" fmla="*/ 285 w 318"/>
                  <a:gd name="T15" fmla="*/ 307 h 307"/>
                  <a:gd name="T16" fmla="*/ 285 w 318"/>
                  <a:gd name="T17" fmla="*/ 33 h 307"/>
                  <a:gd name="T18" fmla="*/ 169 w 318"/>
                  <a:gd name="T19" fmla="*/ 307 h 307"/>
                  <a:gd name="T20" fmla="*/ 148 w 318"/>
                  <a:gd name="T21" fmla="*/ 307 h 307"/>
                  <a:gd name="T22" fmla="*/ 30 w 318"/>
                  <a:gd name="T23" fmla="*/ 33 h 307"/>
                  <a:gd name="T24" fmla="*/ 30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47" y="0"/>
                    </a:lnTo>
                    <a:lnTo>
                      <a:pt x="158" y="259"/>
                    </a:lnTo>
                    <a:lnTo>
                      <a:pt x="268" y="0"/>
                    </a:lnTo>
                    <a:lnTo>
                      <a:pt x="318" y="0"/>
                    </a:lnTo>
                    <a:lnTo>
                      <a:pt x="318" y="307"/>
                    </a:lnTo>
                    <a:lnTo>
                      <a:pt x="285" y="307"/>
                    </a:lnTo>
                    <a:lnTo>
                      <a:pt x="285" y="33"/>
                    </a:lnTo>
                    <a:lnTo>
                      <a:pt x="169" y="307"/>
                    </a:lnTo>
                    <a:lnTo>
                      <a:pt x="148" y="307"/>
                    </a:lnTo>
                    <a:lnTo>
                      <a:pt x="30" y="33"/>
                    </a:lnTo>
                    <a:lnTo>
                      <a:pt x="30" y="307"/>
                    </a:lnTo>
                    <a:lnTo>
                      <a:pt x="0" y="3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108">
                <a:extLst>
                  <a:ext uri="{FF2B5EF4-FFF2-40B4-BE49-F238E27FC236}">
                    <a16:creationId xmlns:a16="http://schemas.microsoft.com/office/drawing/2014/main" id="{443DFD0A-E08F-6D49-8CB7-05299852443B}"/>
                  </a:ext>
                </a:extLst>
              </p:cNvPr>
              <p:cNvSpPr>
                <a:spLocks noEditPoints="1"/>
              </p:cNvSpPr>
              <p:nvPr/>
            </p:nvSpPr>
            <p:spPr bwMode="auto">
              <a:xfrm>
                <a:off x="3727450" y="2668588"/>
                <a:ext cx="496888"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1"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109">
                <a:extLst>
                  <a:ext uri="{FF2B5EF4-FFF2-40B4-BE49-F238E27FC236}">
                    <a16:creationId xmlns:a16="http://schemas.microsoft.com/office/drawing/2014/main" id="{AF1DDFC7-B575-2B4D-AF54-CA8E0D0564C5}"/>
                  </a:ext>
                </a:extLst>
              </p:cNvPr>
              <p:cNvSpPr>
                <a:spLocks noEditPoints="1"/>
              </p:cNvSpPr>
              <p:nvPr/>
            </p:nvSpPr>
            <p:spPr bwMode="auto">
              <a:xfrm>
                <a:off x="4276725" y="2668588"/>
                <a:ext cx="498475"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0"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110">
                <a:extLst>
                  <a:ext uri="{FF2B5EF4-FFF2-40B4-BE49-F238E27FC236}">
                    <a16:creationId xmlns:a16="http://schemas.microsoft.com/office/drawing/2014/main" id="{72481BFF-C808-474B-B766-649A7AF9F0B3}"/>
                  </a:ext>
                </a:extLst>
              </p:cNvPr>
              <p:cNvSpPr>
                <a:spLocks/>
              </p:cNvSpPr>
              <p:nvPr/>
            </p:nvSpPr>
            <p:spPr bwMode="auto">
              <a:xfrm>
                <a:off x="4849813" y="2676526"/>
                <a:ext cx="385763" cy="487363"/>
              </a:xfrm>
              <a:custGeom>
                <a:avLst/>
                <a:gdLst>
                  <a:gd name="T0" fmla="*/ 210 w 243"/>
                  <a:gd name="T1" fmla="*/ 257 h 307"/>
                  <a:gd name="T2" fmla="*/ 210 w 243"/>
                  <a:gd name="T3" fmla="*/ 0 h 307"/>
                  <a:gd name="T4" fmla="*/ 243 w 243"/>
                  <a:gd name="T5" fmla="*/ 0 h 307"/>
                  <a:gd name="T6" fmla="*/ 243 w 243"/>
                  <a:gd name="T7" fmla="*/ 307 h 307"/>
                  <a:gd name="T8" fmla="*/ 210 w 243"/>
                  <a:gd name="T9" fmla="*/ 307 h 307"/>
                  <a:gd name="T10" fmla="*/ 31 w 243"/>
                  <a:gd name="T11" fmla="*/ 48 h 307"/>
                  <a:gd name="T12" fmla="*/ 33 w 243"/>
                  <a:gd name="T13" fmla="*/ 307 h 307"/>
                  <a:gd name="T14" fmla="*/ 0 w 243"/>
                  <a:gd name="T15" fmla="*/ 307 h 307"/>
                  <a:gd name="T16" fmla="*/ 0 w 243"/>
                  <a:gd name="T17" fmla="*/ 0 h 307"/>
                  <a:gd name="T18" fmla="*/ 33 w 243"/>
                  <a:gd name="T19" fmla="*/ 0 h 307"/>
                  <a:gd name="T20" fmla="*/ 210 w 243"/>
                  <a:gd name="T21" fmla="*/ 2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3" h="307">
                    <a:moveTo>
                      <a:pt x="210" y="257"/>
                    </a:moveTo>
                    <a:lnTo>
                      <a:pt x="210" y="0"/>
                    </a:lnTo>
                    <a:lnTo>
                      <a:pt x="243" y="0"/>
                    </a:lnTo>
                    <a:lnTo>
                      <a:pt x="243" y="307"/>
                    </a:lnTo>
                    <a:lnTo>
                      <a:pt x="210" y="307"/>
                    </a:lnTo>
                    <a:lnTo>
                      <a:pt x="31" y="48"/>
                    </a:lnTo>
                    <a:lnTo>
                      <a:pt x="33" y="307"/>
                    </a:lnTo>
                    <a:lnTo>
                      <a:pt x="0" y="307"/>
                    </a:lnTo>
                    <a:lnTo>
                      <a:pt x="0" y="0"/>
                    </a:lnTo>
                    <a:lnTo>
                      <a:pt x="33" y="0"/>
                    </a:lnTo>
                    <a:lnTo>
                      <a:pt x="210" y="2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111">
                <a:extLst>
                  <a:ext uri="{FF2B5EF4-FFF2-40B4-BE49-F238E27FC236}">
                    <a16:creationId xmlns:a16="http://schemas.microsoft.com/office/drawing/2014/main" id="{7D5B7864-5908-8540-B176-E3ADB02A94DA}"/>
                  </a:ext>
                </a:extLst>
              </p:cNvPr>
              <p:cNvSpPr>
                <a:spLocks noEditPoints="1"/>
              </p:cNvSpPr>
              <p:nvPr/>
            </p:nvSpPr>
            <p:spPr bwMode="auto">
              <a:xfrm>
                <a:off x="6227763" y="2676526"/>
                <a:ext cx="457200" cy="487363"/>
              </a:xfrm>
              <a:custGeom>
                <a:avLst/>
                <a:gdLst>
                  <a:gd name="T0" fmla="*/ 52 w 288"/>
                  <a:gd name="T1" fmla="*/ 307 h 307"/>
                  <a:gd name="T2" fmla="*/ 0 w 288"/>
                  <a:gd name="T3" fmla="*/ 307 h 307"/>
                  <a:gd name="T4" fmla="*/ 123 w 288"/>
                  <a:gd name="T5" fmla="*/ 0 h 307"/>
                  <a:gd name="T6" fmla="*/ 165 w 288"/>
                  <a:gd name="T7" fmla="*/ 0 h 307"/>
                  <a:gd name="T8" fmla="*/ 288 w 288"/>
                  <a:gd name="T9" fmla="*/ 307 h 307"/>
                  <a:gd name="T10" fmla="*/ 236 w 288"/>
                  <a:gd name="T11" fmla="*/ 307 h 307"/>
                  <a:gd name="T12" fmla="*/ 208 w 288"/>
                  <a:gd name="T13" fmla="*/ 235 h 307"/>
                  <a:gd name="T14" fmla="*/ 78 w 288"/>
                  <a:gd name="T15" fmla="*/ 235 h 307"/>
                  <a:gd name="T16" fmla="*/ 52 w 288"/>
                  <a:gd name="T17" fmla="*/ 307 h 307"/>
                  <a:gd name="T18" fmla="*/ 142 w 288"/>
                  <a:gd name="T19" fmla="*/ 57 h 307"/>
                  <a:gd name="T20" fmla="*/ 92 w 288"/>
                  <a:gd name="T21" fmla="*/ 194 h 307"/>
                  <a:gd name="T22" fmla="*/ 193 w 288"/>
                  <a:gd name="T23" fmla="*/ 194 h 307"/>
                  <a:gd name="T24" fmla="*/ 142 w 288"/>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307">
                    <a:moveTo>
                      <a:pt x="52" y="307"/>
                    </a:moveTo>
                    <a:lnTo>
                      <a:pt x="0" y="307"/>
                    </a:lnTo>
                    <a:lnTo>
                      <a:pt x="123" y="0"/>
                    </a:lnTo>
                    <a:lnTo>
                      <a:pt x="165" y="0"/>
                    </a:lnTo>
                    <a:lnTo>
                      <a:pt x="288" y="307"/>
                    </a:lnTo>
                    <a:lnTo>
                      <a:pt x="236" y="307"/>
                    </a:lnTo>
                    <a:lnTo>
                      <a:pt x="208" y="235"/>
                    </a:lnTo>
                    <a:lnTo>
                      <a:pt x="78" y="235"/>
                    </a:lnTo>
                    <a:lnTo>
                      <a:pt x="52" y="307"/>
                    </a:lnTo>
                    <a:close/>
                    <a:moveTo>
                      <a:pt x="142" y="57"/>
                    </a:moveTo>
                    <a:lnTo>
                      <a:pt x="92" y="194"/>
                    </a:lnTo>
                    <a:lnTo>
                      <a:pt x="193" y="194"/>
                    </a:lnTo>
                    <a:lnTo>
                      <a:pt x="142"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112">
                <a:extLst>
                  <a:ext uri="{FF2B5EF4-FFF2-40B4-BE49-F238E27FC236}">
                    <a16:creationId xmlns:a16="http://schemas.microsoft.com/office/drawing/2014/main" id="{118FFEFE-ABE6-CD45-AB75-790CD4F45D31}"/>
                  </a:ext>
                </a:extLst>
              </p:cNvPr>
              <p:cNvSpPr>
                <a:spLocks/>
              </p:cNvSpPr>
              <p:nvPr/>
            </p:nvSpPr>
            <p:spPr bwMode="auto">
              <a:xfrm>
                <a:off x="6732588" y="2676526"/>
                <a:ext cx="338138" cy="487363"/>
              </a:xfrm>
              <a:custGeom>
                <a:avLst/>
                <a:gdLst>
                  <a:gd name="T0" fmla="*/ 0 w 90"/>
                  <a:gd name="T1" fmla="*/ 0 h 128"/>
                  <a:gd name="T2" fmla="*/ 36 w 90"/>
                  <a:gd name="T3" fmla="*/ 0 h 128"/>
                  <a:gd name="T4" fmla="*/ 73 w 90"/>
                  <a:gd name="T5" fmla="*/ 8 h 128"/>
                  <a:gd name="T6" fmla="*/ 90 w 90"/>
                  <a:gd name="T7" fmla="*/ 42 h 128"/>
                  <a:gd name="T8" fmla="*/ 83 w 90"/>
                  <a:gd name="T9" fmla="*/ 66 h 128"/>
                  <a:gd name="T10" fmla="*/ 58 w 90"/>
                  <a:gd name="T11" fmla="*/ 80 h 128"/>
                  <a:gd name="T12" fmla="*/ 88 w 90"/>
                  <a:gd name="T13" fmla="*/ 128 h 128"/>
                  <a:gd name="T14" fmla="*/ 67 w 90"/>
                  <a:gd name="T15" fmla="*/ 128 h 128"/>
                  <a:gd name="T16" fmla="*/ 32 w 90"/>
                  <a:gd name="T17" fmla="*/ 70 h 128"/>
                  <a:gd name="T18" fmla="*/ 36 w 90"/>
                  <a:gd name="T19" fmla="*/ 70 h 128"/>
                  <a:gd name="T20" fmla="*/ 62 w 90"/>
                  <a:gd name="T21" fmla="*/ 65 h 128"/>
                  <a:gd name="T22" fmla="*/ 70 w 90"/>
                  <a:gd name="T23" fmla="*/ 44 h 128"/>
                  <a:gd name="T24" fmla="*/ 59 w 90"/>
                  <a:gd name="T25" fmla="*/ 22 h 128"/>
                  <a:gd name="T26" fmla="*/ 38 w 90"/>
                  <a:gd name="T27" fmla="*/ 18 h 128"/>
                  <a:gd name="T28" fmla="*/ 20 w 90"/>
                  <a:gd name="T29" fmla="*/ 18 h 128"/>
                  <a:gd name="T30" fmla="*/ 20 w 90"/>
                  <a:gd name="T31" fmla="*/ 128 h 128"/>
                  <a:gd name="T32" fmla="*/ 0 w 90"/>
                  <a:gd name="T33" fmla="*/ 128 h 128"/>
                  <a:gd name="T34" fmla="*/ 0 w 90"/>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128">
                    <a:moveTo>
                      <a:pt x="0" y="0"/>
                    </a:moveTo>
                    <a:cubicBezTo>
                      <a:pt x="36" y="0"/>
                      <a:pt x="36" y="0"/>
                      <a:pt x="36" y="0"/>
                    </a:cubicBezTo>
                    <a:cubicBezTo>
                      <a:pt x="56" y="0"/>
                      <a:pt x="66" y="3"/>
                      <a:pt x="73" y="8"/>
                    </a:cubicBezTo>
                    <a:cubicBezTo>
                      <a:pt x="84" y="14"/>
                      <a:pt x="90" y="28"/>
                      <a:pt x="90" y="42"/>
                    </a:cubicBezTo>
                    <a:cubicBezTo>
                      <a:pt x="90" y="51"/>
                      <a:pt x="88" y="60"/>
                      <a:pt x="83" y="66"/>
                    </a:cubicBezTo>
                    <a:cubicBezTo>
                      <a:pt x="76" y="76"/>
                      <a:pt x="68" y="79"/>
                      <a:pt x="58" y="80"/>
                    </a:cubicBezTo>
                    <a:cubicBezTo>
                      <a:pt x="88" y="128"/>
                      <a:pt x="88" y="128"/>
                      <a:pt x="88" y="128"/>
                    </a:cubicBezTo>
                    <a:cubicBezTo>
                      <a:pt x="67" y="128"/>
                      <a:pt x="67" y="128"/>
                      <a:pt x="67" y="128"/>
                    </a:cubicBezTo>
                    <a:cubicBezTo>
                      <a:pt x="32" y="70"/>
                      <a:pt x="32" y="70"/>
                      <a:pt x="32" y="70"/>
                    </a:cubicBezTo>
                    <a:cubicBezTo>
                      <a:pt x="36" y="70"/>
                      <a:pt x="36" y="70"/>
                      <a:pt x="36" y="70"/>
                    </a:cubicBezTo>
                    <a:cubicBezTo>
                      <a:pt x="45" y="70"/>
                      <a:pt x="56" y="70"/>
                      <a:pt x="62" y="65"/>
                    </a:cubicBezTo>
                    <a:cubicBezTo>
                      <a:pt x="67" y="59"/>
                      <a:pt x="70" y="52"/>
                      <a:pt x="70" y="44"/>
                    </a:cubicBezTo>
                    <a:cubicBezTo>
                      <a:pt x="70" y="35"/>
                      <a:pt x="66" y="27"/>
                      <a:pt x="59" y="22"/>
                    </a:cubicBezTo>
                    <a:cubicBezTo>
                      <a:pt x="54" y="19"/>
                      <a:pt x="47" y="18"/>
                      <a:pt x="38" y="18"/>
                    </a:cubicBezTo>
                    <a:cubicBezTo>
                      <a:pt x="20" y="18"/>
                      <a:pt x="20" y="18"/>
                      <a:pt x="20" y="18"/>
                    </a:cubicBezTo>
                    <a:cubicBezTo>
                      <a:pt x="20" y="128"/>
                      <a:pt x="20" y="128"/>
                      <a:pt x="20" y="128"/>
                    </a:cubicBezTo>
                    <a:cubicBezTo>
                      <a:pt x="0" y="128"/>
                      <a:pt x="0" y="128"/>
                      <a:pt x="0" y="12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113">
                <a:extLst>
                  <a:ext uri="{FF2B5EF4-FFF2-40B4-BE49-F238E27FC236}">
                    <a16:creationId xmlns:a16="http://schemas.microsoft.com/office/drawing/2014/main" id="{070800CE-3F8D-C844-9FE6-09244A28E319}"/>
                  </a:ext>
                </a:extLst>
              </p:cNvPr>
              <p:cNvSpPr>
                <a:spLocks/>
              </p:cNvSpPr>
              <p:nvPr/>
            </p:nvSpPr>
            <p:spPr bwMode="auto">
              <a:xfrm>
                <a:off x="7104063" y="2668588"/>
                <a:ext cx="314325" cy="503238"/>
              </a:xfrm>
              <a:custGeom>
                <a:avLst/>
                <a:gdLst>
                  <a:gd name="T0" fmla="*/ 21 w 84"/>
                  <a:gd name="T1" fmla="*/ 92 h 132"/>
                  <a:gd name="T2" fmla="*/ 42 w 84"/>
                  <a:gd name="T3" fmla="*/ 115 h 132"/>
                  <a:gd name="T4" fmla="*/ 63 w 84"/>
                  <a:gd name="T5" fmla="*/ 94 h 132"/>
                  <a:gd name="T6" fmla="*/ 35 w 84"/>
                  <a:gd name="T7" fmla="*/ 71 h 132"/>
                  <a:gd name="T8" fmla="*/ 3 w 84"/>
                  <a:gd name="T9" fmla="*/ 36 h 132"/>
                  <a:gd name="T10" fmla="*/ 43 w 84"/>
                  <a:gd name="T11" fmla="*/ 0 h 132"/>
                  <a:gd name="T12" fmla="*/ 81 w 84"/>
                  <a:gd name="T13" fmla="*/ 35 h 132"/>
                  <a:gd name="T14" fmla="*/ 61 w 84"/>
                  <a:gd name="T15" fmla="*/ 35 h 132"/>
                  <a:gd name="T16" fmla="*/ 42 w 84"/>
                  <a:gd name="T17" fmla="*/ 17 h 132"/>
                  <a:gd name="T18" fmla="*/ 23 w 84"/>
                  <a:gd name="T19" fmla="*/ 35 h 132"/>
                  <a:gd name="T20" fmla="*/ 53 w 84"/>
                  <a:gd name="T21" fmla="*/ 58 h 132"/>
                  <a:gd name="T22" fmla="*/ 84 w 84"/>
                  <a:gd name="T23" fmla="*/ 93 h 132"/>
                  <a:gd name="T24" fmla="*/ 42 w 84"/>
                  <a:gd name="T25" fmla="*/ 132 h 132"/>
                  <a:gd name="T26" fmla="*/ 0 w 84"/>
                  <a:gd name="T27" fmla="*/ 92 h 132"/>
                  <a:gd name="T28" fmla="*/ 21 w 84"/>
                  <a:gd name="T29" fmla="*/ 9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132">
                    <a:moveTo>
                      <a:pt x="21" y="92"/>
                    </a:moveTo>
                    <a:cubicBezTo>
                      <a:pt x="22" y="111"/>
                      <a:pt x="36" y="115"/>
                      <a:pt x="42" y="115"/>
                    </a:cubicBezTo>
                    <a:cubicBezTo>
                      <a:pt x="54" y="115"/>
                      <a:pt x="63" y="106"/>
                      <a:pt x="63" y="94"/>
                    </a:cubicBezTo>
                    <a:cubicBezTo>
                      <a:pt x="63" y="80"/>
                      <a:pt x="51" y="77"/>
                      <a:pt x="35" y="71"/>
                    </a:cubicBezTo>
                    <a:cubicBezTo>
                      <a:pt x="25" y="68"/>
                      <a:pt x="3" y="60"/>
                      <a:pt x="3" y="36"/>
                    </a:cubicBezTo>
                    <a:cubicBezTo>
                      <a:pt x="2" y="13"/>
                      <a:pt x="23" y="0"/>
                      <a:pt x="43" y="0"/>
                    </a:cubicBezTo>
                    <a:cubicBezTo>
                      <a:pt x="59" y="0"/>
                      <a:pt x="80" y="8"/>
                      <a:pt x="81" y="35"/>
                    </a:cubicBezTo>
                    <a:cubicBezTo>
                      <a:pt x="61" y="35"/>
                      <a:pt x="61" y="35"/>
                      <a:pt x="61" y="35"/>
                    </a:cubicBezTo>
                    <a:cubicBezTo>
                      <a:pt x="60" y="28"/>
                      <a:pt x="57" y="17"/>
                      <a:pt x="42" y="17"/>
                    </a:cubicBezTo>
                    <a:cubicBezTo>
                      <a:pt x="32" y="17"/>
                      <a:pt x="23" y="24"/>
                      <a:pt x="23" y="35"/>
                    </a:cubicBezTo>
                    <a:cubicBezTo>
                      <a:pt x="23" y="47"/>
                      <a:pt x="32" y="50"/>
                      <a:pt x="53" y="58"/>
                    </a:cubicBezTo>
                    <a:cubicBezTo>
                      <a:pt x="69" y="65"/>
                      <a:pt x="84" y="73"/>
                      <a:pt x="84" y="93"/>
                    </a:cubicBezTo>
                    <a:cubicBezTo>
                      <a:pt x="84" y="114"/>
                      <a:pt x="70" y="132"/>
                      <a:pt x="42" y="132"/>
                    </a:cubicBezTo>
                    <a:cubicBezTo>
                      <a:pt x="17" y="132"/>
                      <a:pt x="1" y="117"/>
                      <a:pt x="0" y="92"/>
                    </a:cubicBezTo>
                    <a:lnTo>
                      <a:pt x="21"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114">
                <a:extLst>
                  <a:ext uri="{FF2B5EF4-FFF2-40B4-BE49-F238E27FC236}">
                    <a16:creationId xmlns:a16="http://schemas.microsoft.com/office/drawing/2014/main" id="{B43EAFDE-9A26-F94E-8A62-BDE581BF846D}"/>
                  </a:ext>
                </a:extLst>
              </p:cNvPr>
              <p:cNvSpPr>
                <a:spLocks/>
              </p:cNvSpPr>
              <p:nvPr/>
            </p:nvSpPr>
            <p:spPr bwMode="auto">
              <a:xfrm>
                <a:off x="5314950" y="2862263"/>
                <a:ext cx="134938" cy="301625"/>
              </a:xfrm>
              <a:custGeom>
                <a:avLst/>
                <a:gdLst>
                  <a:gd name="T0" fmla="*/ 23 w 85"/>
                  <a:gd name="T1" fmla="*/ 75 h 190"/>
                  <a:gd name="T2" fmla="*/ 0 w 85"/>
                  <a:gd name="T3" fmla="*/ 75 h 190"/>
                  <a:gd name="T4" fmla="*/ 4 w 85"/>
                  <a:gd name="T5" fmla="*/ 48 h 190"/>
                  <a:gd name="T6" fmla="*/ 28 w 85"/>
                  <a:gd name="T7" fmla="*/ 48 h 190"/>
                  <a:gd name="T8" fmla="*/ 37 w 85"/>
                  <a:gd name="T9" fmla="*/ 0 h 190"/>
                  <a:gd name="T10" fmla="*/ 70 w 85"/>
                  <a:gd name="T11" fmla="*/ 0 h 190"/>
                  <a:gd name="T12" fmla="*/ 61 w 85"/>
                  <a:gd name="T13" fmla="*/ 48 h 190"/>
                  <a:gd name="T14" fmla="*/ 85 w 85"/>
                  <a:gd name="T15" fmla="*/ 48 h 190"/>
                  <a:gd name="T16" fmla="*/ 80 w 85"/>
                  <a:gd name="T17" fmla="*/ 75 h 190"/>
                  <a:gd name="T18" fmla="*/ 56 w 85"/>
                  <a:gd name="T19" fmla="*/ 75 h 190"/>
                  <a:gd name="T20" fmla="*/ 35 w 85"/>
                  <a:gd name="T21" fmla="*/ 190 h 190"/>
                  <a:gd name="T22" fmla="*/ 2 w 85"/>
                  <a:gd name="T23" fmla="*/ 190 h 190"/>
                  <a:gd name="T24" fmla="*/ 23 w 85"/>
                  <a:gd name="T25"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90">
                    <a:moveTo>
                      <a:pt x="23" y="75"/>
                    </a:moveTo>
                    <a:lnTo>
                      <a:pt x="0" y="75"/>
                    </a:lnTo>
                    <a:lnTo>
                      <a:pt x="4" y="48"/>
                    </a:lnTo>
                    <a:lnTo>
                      <a:pt x="28" y="48"/>
                    </a:lnTo>
                    <a:lnTo>
                      <a:pt x="37" y="0"/>
                    </a:lnTo>
                    <a:lnTo>
                      <a:pt x="70" y="0"/>
                    </a:lnTo>
                    <a:lnTo>
                      <a:pt x="61" y="48"/>
                    </a:lnTo>
                    <a:lnTo>
                      <a:pt x="85" y="48"/>
                    </a:lnTo>
                    <a:lnTo>
                      <a:pt x="80" y="75"/>
                    </a:lnTo>
                    <a:lnTo>
                      <a:pt x="56" y="75"/>
                    </a:lnTo>
                    <a:lnTo>
                      <a:pt x="35" y="190"/>
                    </a:lnTo>
                    <a:lnTo>
                      <a:pt x="2" y="190"/>
                    </a:lnTo>
                    <a:lnTo>
                      <a:pt x="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Freeform 115">
                <a:extLst>
                  <a:ext uri="{FF2B5EF4-FFF2-40B4-BE49-F238E27FC236}">
                    <a16:creationId xmlns:a16="http://schemas.microsoft.com/office/drawing/2014/main" id="{56A4140A-9957-2D4B-8BCC-98D24A245E43}"/>
                  </a:ext>
                </a:extLst>
              </p:cNvPr>
              <p:cNvSpPr>
                <a:spLocks/>
              </p:cNvSpPr>
              <p:nvPr/>
            </p:nvSpPr>
            <p:spPr bwMode="auto">
              <a:xfrm>
                <a:off x="5670550" y="2676526"/>
                <a:ext cx="504825" cy="487363"/>
              </a:xfrm>
              <a:custGeom>
                <a:avLst/>
                <a:gdLst>
                  <a:gd name="T0" fmla="*/ 135 w 135"/>
                  <a:gd name="T1" fmla="*/ 128 h 128"/>
                  <a:gd name="T2" fmla="*/ 135 w 135"/>
                  <a:gd name="T3" fmla="*/ 0 h 128"/>
                  <a:gd name="T4" fmla="*/ 107 w 135"/>
                  <a:gd name="T5" fmla="*/ 0 h 128"/>
                  <a:gd name="T6" fmla="*/ 68 w 135"/>
                  <a:gd name="T7" fmla="*/ 99 h 128"/>
                  <a:gd name="T8" fmla="*/ 28 w 135"/>
                  <a:gd name="T9" fmla="*/ 1 h 128"/>
                  <a:gd name="T10" fmla="*/ 0 w 135"/>
                  <a:gd name="T11" fmla="*/ 1 h 128"/>
                  <a:gd name="T12" fmla="*/ 0 w 135"/>
                  <a:gd name="T13" fmla="*/ 66 h 128"/>
                  <a:gd name="T14" fmla="*/ 3 w 135"/>
                  <a:gd name="T15" fmla="*/ 70 h 128"/>
                  <a:gd name="T16" fmla="*/ 11 w 135"/>
                  <a:gd name="T17" fmla="*/ 100 h 128"/>
                  <a:gd name="T18" fmla="*/ 0 w 135"/>
                  <a:gd name="T19" fmla="*/ 122 h 128"/>
                  <a:gd name="T20" fmla="*/ 0 w 135"/>
                  <a:gd name="T21" fmla="*/ 128 h 128"/>
                  <a:gd name="T22" fmla="*/ 19 w 135"/>
                  <a:gd name="T23" fmla="*/ 128 h 128"/>
                  <a:gd name="T24" fmla="*/ 18 w 135"/>
                  <a:gd name="T25" fmla="*/ 21 h 128"/>
                  <a:gd name="T26" fmla="*/ 61 w 135"/>
                  <a:gd name="T27" fmla="*/ 128 h 128"/>
                  <a:gd name="T28" fmla="*/ 74 w 135"/>
                  <a:gd name="T29" fmla="*/ 128 h 128"/>
                  <a:gd name="T30" fmla="*/ 116 w 135"/>
                  <a:gd name="T31" fmla="*/ 20 h 128"/>
                  <a:gd name="T32" fmla="*/ 116 w 135"/>
                  <a:gd name="T33" fmla="*/ 128 h 128"/>
                  <a:gd name="T34" fmla="*/ 135 w 135"/>
                  <a:gd name="T35"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5" h="128">
                    <a:moveTo>
                      <a:pt x="135" y="128"/>
                    </a:moveTo>
                    <a:cubicBezTo>
                      <a:pt x="135" y="0"/>
                      <a:pt x="135" y="0"/>
                      <a:pt x="135" y="0"/>
                    </a:cubicBezTo>
                    <a:cubicBezTo>
                      <a:pt x="107" y="0"/>
                      <a:pt x="107" y="0"/>
                      <a:pt x="107" y="0"/>
                    </a:cubicBezTo>
                    <a:cubicBezTo>
                      <a:pt x="68" y="99"/>
                      <a:pt x="68" y="99"/>
                      <a:pt x="68" y="99"/>
                    </a:cubicBezTo>
                    <a:cubicBezTo>
                      <a:pt x="28" y="1"/>
                      <a:pt x="28" y="1"/>
                      <a:pt x="28" y="1"/>
                    </a:cubicBezTo>
                    <a:cubicBezTo>
                      <a:pt x="0" y="1"/>
                      <a:pt x="0" y="1"/>
                      <a:pt x="0" y="1"/>
                    </a:cubicBezTo>
                    <a:cubicBezTo>
                      <a:pt x="0" y="66"/>
                      <a:pt x="0" y="66"/>
                      <a:pt x="0" y="66"/>
                    </a:cubicBezTo>
                    <a:cubicBezTo>
                      <a:pt x="1" y="68"/>
                      <a:pt x="2" y="69"/>
                      <a:pt x="3" y="70"/>
                    </a:cubicBezTo>
                    <a:cubicBezTo>
                      <a:pt x="10" y="78"/>
                      <a:pt x="13" y="89"/>
                      <a:pt x="11" y="100"/>
                    </a:cubicBezTo>
                    <a:cubicBezTo>
                      <a:pt x="9" y="108"/>
                      <a:pt x="6" y="115"/>
                      <a:pt x="0" y="122"/>
                    </a:cubicBezTo>
                    <a:cubicBezTo>
                      <a:pt x="0" y="128"/>
                      <a:pt x="0" y="128"/>
                      <a:pt x="0" y="128"/>
                    </a:cubicBezTo>
                    <a:cubicBezTo>
                      <a:pt x="19" y="128"/>
                      <a:pt x="19" y="128"/>
                      <a:pt x="19" y="128"/>
                    </a:cubicBezTo>
                    <a:cubicBezTo>
                      <a:pt x="18" y="21"/>
                      <a:pt x="18" y="21"/>
                      <a:pt x="18" y="21"/>
                    </a:cubicBezTo>
                    <a:cubicBezTo>
                      <a:pt x="61" y="128"/>
                      <a:pt x="61" y="128"/>
                      <a:pt x="61" y="128"/>
                    </a:cubicBezTo>
                    <a:cubicBezTo>
                      <a:pt x="74" y="128"/>
                      <a:pt x="74" y="128"/>
                      <a:pt x="74" y="128"/>
                    </a:cubicBezTo>
                    <a:cubicBezTo>
                      <a:pt x="116" y="20"/>
                      <a:pt x="116" y="20"/>
                      <a:pt x="116" y="20"/>
                    </a:cubicBezTo>
                    <a:cubicBezTo>
                      <a:pt x="116" y="128"/>
                      <a:pt x="116" y="128"/>
                      <a:pt x="116" y="128"/>
                    </a:cubicBezTo>
                    <a:lnTo>
                      <a:pt x="135"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116">
                <a:extLst>
                  <a:ext uri="{FF2B5EF4-FFF2-40B4-BE49-F238E27FC236}">
                    <a16:creationId xmlns:a16="http://schemas.microsoft.com/office/drawing/2014/main" id="{85088C04-8DA1-2F4A-8556-AFD006A52CB8}"/>
                  </a:ext>
                </a:extLst>
              </p:cNvPr>
              <p:cNvSpPr>
                <a:spLocks noEditPoints="1"/>
              </p:cNvSpPr>
              <p:nvPr/>
            </p:nvSpPr>
            <p:spPr bwMode="auto">
              <a:xfrm>
                <a:off x="5426075" y="2932113"/>
                <a:ext cx="258763" cy="234950"/>
              </a:xfrm>
              <a:custGeom>
                <a:avLst/>
                <a:gdLst>
                  <a:gd name="T0" fmla="*/ 3 w 69"/>
                  <a:gd name="T1" fmla="*/ 31 h 62"/>
                  <a:gd name="T2" fmla="*/ 40 w 69"/>
                  <a:gd name="T3" fmla="*/ 0 h 62"/>
                  <a:gd name="T4" fmla="*/ 66 w 69"/>
                  <a:gd name="T5" fmla="*/ 31 h 62"/>
                  <a:gd name="T6" fmla="*/ 29 w 69"/>
                  <a:gd name="T7" fmla="*/ 62 h 62"/>
                  <a:gd name="T8" fmla="*/ 3 w 69"/>
                  <a:gd name="T9" fmla="*/ 31 h 62"/>
                  <a:gd name="T10" fmla="*/ 17 w 69"/>
                  <a:gd name="T11" fmla="*/ 31 h 62"/>
                  <a:gd name="T12" fmla="*/ 31 w 69"/>
                  <a:gd name="T13" fmla="*/ 49 h 62"/>
                  <a:gd name="T14" fmla="*/ 52 w 69"/>
                  <a:gd name="T15" fmla="*/ 31 h 62"/>
                  <a:gd name="T16" fmla="*/ 38 w 69"/>
                  <a:gd name="T17" fmla="*/ 13 h 62"/>
                  <a:gd name="T18" fmla="*/ 17 w 69"/>
                  <a:gd name="T19"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62">
                    <a:moveTo>
                      <a:pt x="3" y="31"/>
                    </a:moveTo>
                    <a:cubicBezTo>
                      <a:pt x="6" y="16"/>
                      <a:pt x="20" y="0"/>
                      <a:pt x="40" y="0"/>
                    </a:cubicBezTo>
                    <a:cubicBezTo>
                      <a:pt x="61" y="0"/>
                      <a:pt x="69" y="16"/>
                      <a:pt x="66" y="31"/>
                    </a:cubicBezTo>
                    <a:cubicBezTo>
                      <a:pt x="63" y="47"/>
                      <a:pt x="49" y="62"/>
                      <a:pt x="29" y="62"/>
                    </a:cubicBezTo>
                    <a:cubicBezTo>
                      <a:pt x="8" y="62"/>
                      <a:pt x="0" y="47"/>
                      <a:pt x="3" y="31"/>
                    </a:cubicBezTo>
                    <a:close/>
                    <a:moveTo>
                      <a:pt x="17" y="31"/>
                    </a:moveTo>
                    <a:cubicBezTo>
                      <a:pt x="15" y="42"/>
                      <a:pt x="22" y="49"/>
                      <a:pt x="31" y="49"/>
                    </a:cubicBezTo>
                    <a:cubicBezTo>
                      <a:pt x="41" y="49"/>
                      <a:pt x="50" y="42"/>
                      <a:pt x="52" y="31"/>
                    </a:cubicBezTo>
                    <a:cubicBezTo>
                      <a:pt x="54" y="21"/>
                      <a:pt x="48" y="13"/>
                      <a:pt x="38" y="13"/>
                    </a:cubicBezTo>
                    <a:cubicBezTo>
                      <a:pt x="28" y="13"/>
                      <a:pt x="19" y="21"/>
                      <a:pt x="17"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1312411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F223F28B-DCE9-5547-870F-FC2A242E5165}"/>
              </a:ext>
            </a:extLst>
          </p:cNvPr>
          <p:cNvPicPr>
            <a:picLocks noChangeAspect="1"/>
          </p:cNvPicPr>
          <p:nvPr userDrawn="1"/>
        </p:nvPicPr>
        <p:blipFill>
          <a:blip r:embed="rId2"/>
          <a:stretch>
            <a:fillRect/>
          </a:stretch>
        </p:blipFill>
        <p:spPr>
          <a:xfrm>
            <a:off x="0" y="0"/>
            <a:ext cx="12192000" cy="6858000"/>
          </a:xfrm>
          <a:prstGeom prst="rect">
            <a:avLst/>
          </a:prstGeom>
        </p:spPr>
      </p:pic>
      <p:grpSp>
        <p:nvGrpSpPr>
          <p:cNvPr id="17" name="Group 16">
            <a:extLst>
              <a:ext uri="{FF2B5EF4-FFF2-40B4-BE49-F238E27FC236}">
                <a16:creationId xmlns:a16="http://schemas.microsoft.com/office/drawing/2014/main" id="{AD47075F-005D-B049-804E-5D4A16810F76}"/>
              </a:ext>
            </a:extLst>
          </p:cNvPr>
          <p:cNvGrpSpPr/>
          <p:nvPr userDrawn="1"/>
        </p:nvGrpSpPr>
        <p:grpSpPr>
          <a:xfrm>
            <a:off x="-473777" y="-13061"/>
            <a:ext cx="3197522" cy="6876906"/>
            <a:chOff x="-473777" y="-18943"/>
            <a:chExt cx="3197522" cy="6876906"/>
          </a:xfrm>
        </p:grpSpPr>
        <p:sp>
          <p:nvSpPr>
            <p:cNvPr id="18" name="Freeform 5">
              <a:extLst>
                <a:ext uri="{FF2B5EF4-FFF2-40B4-BE49-F238E27FC236}">
                  <a16:creationId xmlns:a16="http://schemas.microsoft.com/office/drawing/2014/main" id="{9D3C9845-6142-6944-B4C8-7AE382A33195}"/>
                </a:ext>
              </a:extLst>
            </p:cNvPr>
            <p:cNvSpPr>
              <a:spLocks/>
            </p:cNvSpPr>
            <p:nvPr/>
          </p:nvSpPr>
          <p:spPr bwMode="auto">
            <a:xfrm>
              <a:off x="-473777" y="-18943"/>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7AB9FF"/>
                </a:gs>
                <a:gs pos="3000">
                  <a:srgbClr val="AFD9FF"/>
                </a:gs>
              </a:gsLst>
              <a:lin ang="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6">
              <a:extLst>
                <a:ext uri="{FF2B5EF4-FFF2-40B4-BE49-F238E27FC236}">
                  <a16:creationId xmlns:a16="http://schemas.microsoft.com/office/drawing/2014/main" id="{B3286E11-BB68-E34C-B955-23C6473B3C38}"/>
                </a:ext>
              </a:extLst>
            </p:cNvPr>
            <p:cNvSpPr>
              <a:spLocks noEditPoints="1"/>
            </p:cNvSpPr>
            <p:nvPr/>
          </p:nvSpPr>
          <p:spPr bwMode="auto">
            <a:xfrm>
              <a:off x="-14253" y="-9370"/>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0">
                  <a:srgbClr val="AFD9FF"/>
                </a:gs>
                <a:gs pos="71000">
                  <a:srgbClr val="7AB9FF"/>
                </a:gs>
              </a:gsLst>
              <a:lin ang="2159400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422339"/>
            <a:ext cx="2743200" cy="365125"/>
          </a:xfrm>
        </p:spPr>
        <p:txBody>
          <a:bodyPr/>
          <a:lstStyle>
            <a:lvl1pPr>
              <a:defRPr>
                <a:solidFill>
                  <a:schemeClr val="bg1"/>
                </a:solidFill>
              </a:defRPr>
            </a:lvl1pPr>
          </a:lstStyle>
          <a:p>
            <a:fld id="{372CC95E-30A4-D744-8BC0-DDA2BE0BB564}" type="datetime1">
              <a:rPr lang="en-US" smtClean="0"/>
              <a:pPr/>
              <a:t>10/6/2026</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a:xfrm>
            <a:off x="4038600" y="6422339"/>
            <a:ext cx="4114800" cy="365125"/>
          </a:xfrm>
        </p:spPr>
        <p:txBody>
          <a:bodyPr/>
          <a:lstStyle>
            <a:lvl1pPr>
              <a:defRPr>
                <a:solidFill>
                  <a:srgbClr val="8FB7EC"/>
                </a:solidFill>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p:nvPr>
        </p:nvSpPr>
        <p:spPr>
          <a:xfrm>
            <a:off x="1572376" y="4156859"/>
            <a:ext cx="5797548" cy="369332"/>
          </a:xfrm>
        </p:spPr>
        <p:txBody>
          <a:bodyPr>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userDrawn="1"/>
        </p:nvPicPr>
        <p:blipFill>
          <a:blip r:embed="rId3"/>
          <a:stretch>
            <a:fillRect/>
          </a:stretch>
        </p:blipFill>
        <p:spPr>
          <a:xfrm>
            <a:off x="9142390" y="304799"/>
            <a:ext cx="2769575" cy="840423"/>
          </a:xfrm>
          <a:prstGeom prst="rect">
            <a:avLst/>
          </a:prstGeom>
        </p:spPr>
      </p:pic>
      <p:grpSp>
        <p:nvGrpSpPr>
          <p:cNvPr id="2" name="Group 1">
            <a:extLst>
              <a:ext uri="{FF2B5EF4-FFF2-40B4-BE49-F238E27FC236}">
                <a16:creationId xmlns:a16="http://schemas.microsoft.com/office/drawing/2014/main" id="{23331571-ADBF-0F46-BE79-FA27360F6DA1}"/>
              </a:ext>
            </a:extLst>
          </p:cNvPr>
          <p:cNvGrpSpPr/>
          <p:nvPr userDrawn="1"/>
        </p:nvGrpSpPr>
        <p:grpSpPr>
          <a:xfrm>
            <a:off x="1638301" y="2383772"/>
            <a:ext cx="3829751" cy="1215953"/>
            <a:chOff x="1638301" y="2383772"/>
            <a:chExt cx="3829751" cy="1215953"/>
          </a:xfrm>
        </p:grpSpPr>
        <p:grpSp>
          <p:nvGrpSpPr>
            <p:cNvPr id="13" name="Group 12">
              <a:extLst>
                <a:ext uri="{FF2B5EF4-FFF2-40B4-BE49-F238E27FC236}">
                  <a16:creationId xmlns:a16="http://schemas.microsoft.com/office/drawing/2014/main" id="{19F805C2-B216-2441-95F7-96D24C9487A9}"/>
                </a:ext>
              </a:extLst>
            </p:cNvPr>
            <p:cNvGrpSpPr/>
            <p:nvPr userDrawn="1"/>
          </p:nvGrpSpPr>
          <p:grpSpPr>
            <a:xfrm>
              <a:off x="1641537" y="2383772"/>
              <a:ext cx="2759813" cy="595643"/>
              <a:chOff x="339725" y="371475"/>
              <a:chExt cx="2647951" cy="571500"/>
            </a:xfrm>
            <a:solidFill>
              <a:srgbClr val="7AB9FF"/>
            </a:solidFill>
          </p:grpSpPr>
          <p:sp>
            <p:nvSpPr>
              <p:cNvPr id="14" name="Freeform 55">
                <a:extLst>
                  <a:ext uri="{FF2B5EF4-FFF2-40B4-BE49-F238E27FC236}">
                    <a16:creationId xmlns:a16="http://schemas.microsoft.com/office/drawing/2014/main" id="{C966DC1A-4896-5346-8BF4-73B0DF2AC945}"/>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56">
                <a:extLst>
                  <a:ext uri="{FF2B5EF4-FFF2-40B4-BE49-F238E27FC236}">
                    <a16:creationId xmlns:a16="http://schemas.microsoft.com/office/drawing/2014/main" id="{2966784F-C1E5-2344-9839-FF0949A804E9}"/>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57">
                <a:extLst>
                  <a:ext uri="{FF2B5EF4-FFF2-40B4-BE49-F238E27FC236}">
                    <a16:creationId xmlns:a16="http://schemas.microsoft.com/office/drawing/2014/main" id="{AADCEFF8-47A7-3E4F-BF15-DAEE18140259}"/>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58">
                <a:extLst>
                  <a:ext uri="{FF2B5EF4-FFF2-40B4-BE49-F238E27FC236}">
                    <a16:creationId xmlns:a16="http://schemas.microsoft.com/office/drawing/2014/main" id="{E7C64CE7-16C9-CE46-9425-8316F835A122}"/>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59">
                <a:extLst>
                  <a:ext uri="{FF2B5EF4-FFF2-40B4-BE49-F238E27FC236}">
                    <a16:creationId xmlns:a16="http://schemas.microsoft.com/office/drawing/2014/main" id="{1DFF4515-39BB-8840-B374-C218927ADA5A}"/>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60">
                <a:extLst>
                  <a:ext uri="{FF2B5EF4-FFF2-40B4-BE49-F238E27FC236}">
                    <a16:creationId xmlns:a16="http://schemas.microsoft.com/office/drawing/2014/main" id="{2234A9B2-5A55-DD4B-B9C0-42744AB2EC3D}"/>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61">
                <a:extLst>
                  <a:ext uri="{FF2B5EF4-FFF2-40B4-BE49-F238E27FC236}">
                    <a16:creationId xmlns:a16="http://schemas.microsoft.com/office/drawing/2014/main" id="{CE62E40D-62A1-024F-A37F-18B33C4F894C}"/>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24" name="Group 23">
              <a:extLst>
                <a:ext uri="{FF2B5EF4-FFF2-40B4-BE49-F238E27FC236}">
                  <a16:creationId xmlns:a16="http://schemas.microsoft.com/office/drawing/2014/main" id="{A4B01B74-C5AF-9349-8F2B-98EB2597B244}"/>
                </a:ext>
              </a:extLst>
            </p:cNvPr>
            <p:cNvGrpSpPr/>
            <p:nvPr userDrawn="1"/>
          </p:nvGrpSpPr>
          <p:grpSpPr>
            <a:xfrm>
              <a:off x="1638301" y="3148076"/>
              <a:ext cx="3829751" cy="451649"/>
              <a:chOff x="3151188" y="2668588"/>
              <a:chExt cx="4267200" cy="503238"/>
            </a:xfrm>
            <a:solidFill>
              <a:schemeClr val="bg1"/>
            </a:solidFill>
          </p:grpSpPr>
          <p:sp>
            <p:nvSpPr>
              <p:cNvPr id="25" name="Freeform 107">
                <a:extLst>
                  <a:ext uri="{FF2B5EF4-FFF2-40B4-BE49-F238E27FC236}">
                    <a16:creationId xmlns:a16="http://schemas.microsoft.com/office/drawing/2014/main" id="{76269D8F-4099-1643-9C8A-FBF179833A5E}"/>
                  </a:ext>
                </a:extLst>
              </p:cNvPr>
              <p:cNvSpPr>
                <a:spLocks/>
              </p:cNvSpPr>
              <p:nvPr/>
            </p:nvSpPr>
            <p:spPr bwMode="auto">
              <a:xfrm>
                <a:off x="3151188" y="2676526"/>
                <a:ext cx="504825" cy="487363"/>
              </a:xfrm>
              <a:custGeom>
                <a:avLst/>
                <a:gdLst>
                  <a:gd name="T0" fmla="*/ 0 w 318"/>
                  <a:gd name="T1" fmla="*/ 307 h 307"/>
                  <a:gd name="T2" fmla="*/ 0 w 318"/>
                  <a:gd name="T3" fmla="*/ 0 h 307"/>
                  <a:gd name="T4" fmla="*/ 47 w 318"/>
                  <a:gd name="T5" fmla="*/ 0 h 307"/>
                  <a:gd name="T6" fmla="*/ 158 w 318"/>
                  <a:gd name="T7" fmla="*/ 259 h 307"/>
                  <a:gd name="T8" fmla="*/ 268 w 318"/>
                  <a:gd name="T9" fmla="*/ 0 h 307"/>
                  <a:gd name="T10" fmla="*/ 318 w 318"/>
                  <a:gd name="T11" fmla="*/ 0 h 307"/>
                  <a:gd name="T12" fmla="*/ 318 w 318"/>
                  <a:gd name="T13" fmla="*/ 307 h 307"/>
                  <a:gd name="T14" fmla="*/ 285 w 318"/>
                  <a:gd name="T15" fmla="*/ 307 h 307"/>
                  <a:gd name="T16" fmla="*/ 285 w 318"/>
                  <a:gd name="T17" fmla="*/ 33 h 307"/>
                  <a:gd name="T18" fmla="*/ 169 w 318"/>
                  <a:gd name="T19" fmla="*/ 307 h 307"/>
                  <a:gd name="T20" fmla="*/ 148 w 318"/>
                  <a:gd name="T21" fmla="*/ 307 h 307"/>
                  <a:gd name="T22" fmla="*/ 30 w 318"/>
                  <a:gd name="T23" fmla="*/ 33 h 307"/>
                  <a:gd name="T24" fmla="*/ 30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47" y="0"/>
                    </a:lnTo>
                    <a:lnTo>
                      <a:pt x="158" y="259"/>
                    </a:lnTo>
                    <a:lnTo>
                      <a:pt x="268" y="0"/>
                    </a:lnTo>
                    <a:lnTo>
                      <a:pt x="318" y="0"/>
                    </a:lnTo>
                    <a:lnTo>
                      <a:pt x="318" y="307"/>
                    </a:lnTo>
                    <a:lnTo>
                      <a:pt x="285" y="307"/>
                    </a:lnTo>
                    <a:lnTo>
                      <a:pt x="285" y="33"/>
                    </a:lnTo>
                    <a:lnTo>
                      <a:pt x="169" y="307"/>
                    </a:lnTo>
                    <a:lnTo>
                      <a:pt x="148" y="307"/>
                    </a:lnTo>
                    <a:lnTo>
                      <a:pt x="30" y="33"/>
                    </a:lnTo>
                    <a:lnTo>
                      <a:pt x="30" y="307"/>
                    </a:lnTo>
                    <a:lnTo>
                      <a:pt x="0" y="3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08">
                <a:extLst>
                  <a:ext uri="{FF2B5EF4-FFF2-40B4-BE49-F238E27FC236}">
                    <a16:creationId xmlns:a16="http://schemas.microsoft.com/office/drawing/2014/main" id="{210F2340-54CC-4C40-9020-CF737986A11C}"/>
                  </a:ext>
                </a:extLst>
              </p:cNvPr>
              <p:cNvSpPr>
                <a:spLocks noEditPoints="1"/>
              </p:cNvSpPr>
              <p:nvPr/>
            </p:nvSpPr>
            <p:spPr bwMode="auto">
              <a:xfrm>
                <a:off x="3727450" y="2668588"/>
                <a:ext cx="496888"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1"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09">
                <a:extLst>
                  <a:ext uri="{FF2B5EF4-FFF2-40B4-BE49-F238E27FC236}">
                    <a16:creationId xmlns:a16="http://schemas.microsoft.com/office/drawing/2014/main" id="{B9615047-AB39-AF44-9F9D-22301010E196}"/>
                  </a:ext>
                </a:extLst>
              </p:cNvPr>
              <p:cNvSpPr>
                <a:spLocks noEditPoints="1"/>
              </p:cNvSpPr>
              <p:nvPr/>
            </p:nvSpPr>
            <p:spPr bwMode="auto">
              <a:xfrm>
                <a:off x="4276725" y="2668588"/>
                <a:ext cx="498475"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0"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10">
                <a:extLst>
                  <a:ext uri="{FF2B5EF4-FFF2-40B4-BE49-F238E27FC236}">
                    <a16:creationId xmlns:a16="http://schemas.microsoft.com/office/drawing/2014/main" id="{E5294D4A-B514-7146-BB43-8299E3169CD2}"/>
                  </a:ext>
                </a:extLst>
              </p:cNvPr>
              <p:cNvSpPr>
                <a:spLocks/>
              </p:cNvSpPr>
              <p:nvPr/>
            </p:nvSpPr>
            <p:spPr bwMode="auto">
              <a:xfrm>
                <a:off x="4849813" y="2676526"/>
                <a:ext cx="385763" cy="487363"/>
              </a:xfrm>
              <a:custGeom>
                <a:avLst/>
                <a:gdLst>
                  <a:gd name="T0" fmla="*/ 210 w 243"/>
                  <a:gd name="T1" fmla="*/ 257 h 307"/>
                  <a:gd name="T2" fmla="*/ 210 w 243"/>
                  <a:gd name="T3" fmla="*/ 0 h 307"/>
                  <a:gd name="T4" fmla="*/ 243 w 243"/>
                  <a:gd name="T5" fmla="*/ 0 h 307"/>
                  <a:gd name="T6" fmla="*/ 243 w 243"/>
                  <a:gd name="T7" fmla="*/ 307 h 307"/>
                  <a:gd name="T8" fmla="*/ 210 w 243"/>
                  <a:gd name="T9" fmla="*/ 307 h 307"/>
                  <a:gd name="T10" fmla="*/ 31 w 243"/>
                  <a:gd name="T11" fmla="*/ 48 h 307"/>
                  <a:gd name="T12" fmla="*/ 33 w 243"/>
                  <a:gd name="T13" fmla="*/ 307 h 307"/>
                  <a:gd name="T14" fmla="*/ 0 w 243"/>
                  <a:gd name="T15" fmla="*/ 307 h 307"/>
                  <a:gd name="T16" fmla="*/ 0 w 243"/>
                  <a:gd name="T17" fmla="*/ 0 h 307"/>
                  <a:gd name="T18" fmla="*/ 33 w 243"/>
                  <a:gd name="T19" fmla="*/ 0 h 307"/>
                  <a:gd name="T20" fmla="*/ 210 w 243"/>
                  <a:gd name="T21" fmla="*/ 2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3" h="307">
                    <a:moveTo>
                      <a:pt x="210" y="257"/>
                    </a:moveTo>
                    <a:lnTo>
                      <a:pt x="210" y="0"/>
                    </a:lnTo>
                    <a:lnTo>
                      <a:pt x="243" y="0"/>
                    </a:lnTo>
                    <a:lnTo>
                      <a:pt x="243" y="307"/>
                    </a:lnTo>
                    <a:lnTo>
                      <a:pt x="210" y="307"/>
                    </a:lnTo>
                    <a:lnTo>
                      <a:pt x="31" y="48"/>
                    </a:lnTo>
                    <a:lnTo>
                      <a:pt x="33" y="307"/>
                    </a:lnTo>
                    <a:lnTo>
                      <a:pt x="0" y="307"/>
                    </a:lnTo>
                    <a:lnTo>
                      <a:pt x="0" y="0"/>
                    </a:lnTo>
                    <a:lnTo>
                      <a:pt x="33" y="0"/>
                    </a:lnTo>
                    <a:lnTo>
                      <a:pt x="210" y="2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11">
                <a:extLst>
                  <a:ext uri="{FF2B5EF4-FFF2-40B4-BE49-F238E27FC236}">
                    <a16:creationId xmlns:a16="http://schemas.microsoft.com/office/drawing/2014/main" id="{F86FC901-B42D-084A-B428-0C43996371F9}"/>
                  </a:ext>
                </a:extLst>
              </p:cNvPr>
              <p:cNvSpPr>
                <a:spLocks noEditPoints="1"/>
              </p:cNvSpPr>
              <p:nvPr/>
            </p:nvSpPr>
            <p:spPr bwMode="auto">
              <a:xfrm>
                <a:off x="6227763" y="2676526"/>
                <a:ext cx="457200" cy="487363"/>
              </a:xfrm>
              <a:custGeom>
                <a:avLst/>
                <a:gdLst>
                  <a:gd name="T0" fmla="*/ 52 w 288"/>
                  <a:gd name="T1" fmla="*/ 307 h 307"/>
                  <a:gd name="T2" fmla="*/ 0 w 288"/>
                  <a:gd name="T3" fmla="*/ 307 h 307"/>
                  <a:gd name="T4" fmla="*/ 123 w 288"/>
                  <a:gd name="T5" fmla="*/ 0 h 307"/>
                  <a:gd name="T6" fmla="*/ 165 w 288"/>
                  <a:gd name="T7" fmla="*/ 0 h 307"/>
                  <a:gd name="T8" fmla="*/ 288 w 288"/>
                  <a:gd name="T9" fmla="*/ 307 h 307"/>
                  <a:gd name="T10" fmla="*/ 236 w 288"/>
                  <a:gd name="T11" fmla="*/ 307 h 307"/>
                  <a:gd name="T12" fmla="*/ 208 w 288"/>
                  <a:gd name="T13" fmla="*/ 235 h 307"/>
                  <a:gd name="T14" fmla="*/ 78 w 288"/>
                  <a:gd name="T15" fmla="*/ 235 h 307"/>
                  <a:gd name="T16" fmla="*/ 52 w 288"/>
                  <a:gd name="T17" fmla="*/ 307 h 307"/>
                  <a:gd name="T18" fmla="*/ 142 w 288"/>
                  <a:gd name="T19" fmla="*/ 57 h 307"/>
                  <a:gd name="T20" fmla="*/ 92 w 288"/>
                  <a:gd name="T21" fmla="*/ 194 h 307"/>
                  <a:gd name="T22" fmla="*/ 193 w 288"/>
                  <a:gd name="T23" fmla="*/ 194 h 307"/>
                  <a:gd name="T24" fmla="*/ 142 w 288"/>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307">
                    <a:moveTo>
                      <a:pt x="52" y="307"/>
                    </a:moveTo>
                    <a:lnTo>
                      <a:pt x="0" y="307"/>
                    </a:lnTo>
                    <a:lnTo>
                      <a:pt x="123" y="0"/>
                    </a:lnTo>
                    <a:lnTo>
                      <a:pt x="165" y="0"/>
                    </a:lnTo>
                    <a:lnTo>
                      <a:pt x="288" y="307"/>
                    </a:lnTo>
                    <a:lnTo>
                      <a:pt x="236" y="307"/>
                    </a:lnTo>
                    <a:lnTo>
                      <a:pt x="208" y="235"/>
                    </a:lnTo>
                    <a:lnTo>
                      <a:pt x="78" y="235"/>
                    </a:lnTo>
                    <a:lnTo>
                      <a:pt x="52" y="307"/>
                    </a:lnTo>
                    <a:close/>
                    <a:moveTo>
                      <a:pt x="142" y="57"/>
                    </a:moveTo>
                    <a:lnTo>
                      <a:pt x="92" y="194"/>
                    </a:lnTo>
                    <a:lnTo>
                      <a:pt x="193" y="194"/>
                    </a:lnTo>
                    <a:lnTo>
                      <a:pt x="142"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12">
                <a:extLst>
                  <a:ext uri="{FF2B5EF4-FFF2-40B4-BE49-F238E27FC236}">
                    <a16:creationId xmlns:a16="http://schemas.microsoft.com/office/drawing/2014/main" id="{24FFA971-6531-0D4B-8E8B-4B28A435A98B}"/>
                  </a:ext>
                </a:extLst>
              </p:cNvPr>
              <p:cNvSpPr>
                <a:spLocks/>
              </p:cNvSpPr>
              <p:nvPr/>
            </p:nvSpPr>
            <p:spPr bwMode="auto">
              <a:xfrm>
                <a:off x="6732588" y="2676526"/>
                <a:ext cx="338138" cy="487363"/>
              </a:xfrm>
              <a:custGeom>
                <a:avLst/>
                <a:gdLst>
                  <a:gd name="T0" fmla="*/ 0 w 90"/>
                  <a:gd name="T1" fmla="*/ 0 h 128"/>
                  <a:gd name="T2" fmla="*/ 36 w 90"/>
                  <a:gd name="T3" fmla="*/ 0 h 128"/>
                  <a:gd name="T4" fmla="*/ 73 w 90"/>
                  <a:gd name="T5" fmla="*/ 8 h 128"/>
                  <a:gd name="T6" fmla="*/ 90 w 90"/>
                  <a:gd name="T7" fmla="*/ 42 h 128"/>
                  <a:gd name="T8" fmla="*/ 83 w 90"/>
                  <a:gd name="T9" fmla="*/ 66 h 128"/>
                  <a:gd name="T10" fmla="*/ 58 w 90"/>
                  <a:gd name="T11" fmla="*/ 80 h 128"/>
                  <a:gd name="T12" fmla="*/ 88 w 90"/>
                  <a:gd name="T13" fmla="*/ 128 h 128"/>
                  <a:gd name="T14" fmla="*/ 67 w 90"/>
                  <a:gd name="T15" fmla="*/ 128 h 128"/>
                  <a:gd name="T16" fmla="*/ 32 w 90"/>
                  <a:gd name="T17" fmla="*/ 70 h 128"/>
                  <a:gd name="T18" fmla="*/ 36 w 90"/>
                  <a:gd name="T19" fmla="*/ 70 h 128"/>
                  <a:gd name="T20" fmla="*/ 62 w 90"/>
                  <a:gd name="T21" fmla="*/ 65 h 128"/>
                  <a:gd name="T22" fmla="*/ 70 w 90"/>
                  <a:gd name="T23" fmla="*/ 44 h 128"/>
                  <a:gd name="T24" fmla="*/ 59 w 90"/>
                  <a:gd name="T25" fmla="*/ 22 h 128"/>
                  <a:gd name="T26" fmla="*/ 38 w 90"/>
                  <a:gd name="T27" fmla="*/ 18 h 128"/>
                  <a:gd name="T28" fmla="*/ 20 w 90"/>
                  <a:gd name="T29" fmla="*/ 18 h 128"/>
                  <a:gd name="T30" fmla="*/ 20 w 90"/>
                  <a:gd name="T31" fmla="*/ 128 h 128"/>
                  <a:gd name="T32" fmla="*/ 0 w 90"/>
                  <a:gd name="T33" fmla="*/ 128 h 128"/>
                  <a:gd name="T34" fmla="*/ 0 w 90"/>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128">
                    <a:moveTo>
                      <a:pt x="0" y="0"/>
                    </a:moveTo>
                    <a:cubicBezTo>
                      <a:pt x="36" y="0"/>
                      <a:pt x="36" y="0"/>
                      <a:pt x="36" y="0"/>
                    </a:cubicBezTo>
                    <a:cubicBezTo>
                      <a:pt x="56" y="0"/>
                      <a:pt x="66" y="3"/>
                      <a:pt x="73" y="8"/>
                    </a:cubicBezTo>
                    <a:cubicBezTo>
                      <a:pt x="84" y="14"/>
                      <a:pt x="90" y="28"/>
                      <a:pt x="90" y="42"/>
                    </a:cubicBezTo>
                    <a:cubicBezTo>
                      <a:pt x="90" y="51"/>
                      <a:pt x="88" y="60"/>
                      <a:pt x="83" y="66"/>
                    </a:cubicBezTo>
                    <a:cubicBezTo>
                      <a:pt x="76" y="76"/>
                      <a:pt x="68" y="79"/>
                      <a:pt x="58" y="80"/>
                    </a:cubicBezTo>
                    <a:cubicBezTo>
                      <a:pt x="88" y="128"/>
                      <a:pt x="88" y="128"/>
                      <a:pt x="88" y="128"/>
                    </a:cubicBezTo>
                    <a:cubicBezTo>
                      <a:pt x="67" y="128"/>
                      <a:pt x="67" y="128"/>
                      <a:pt x="67" y="128"/>
                    </a:cubicBezTo>
                    <a:cubicBezTo>
                      <a:pt x="32" y="70"/>
                      <a:pt x="32" y="70"/>
                      <a:pt x="32" y="70"/>
                    </a:cubicBezTo>
                    <a:cubicBezTo>
                      <a:pt x="36" y="70"/>
                      <a:pt x="36" y="70"/>
                      <a:pt x="36" y="70"/>
                    </a:cubicBezTo>
                    <a:cubicBezTo>
                      <a:pt x="45" y="70"/>
                      <a:pt x="56" y="70"/>
                      <a:pt x="62" y="65"/>
                    </a:cubicBezTo>
                    <a:cubicBezTo>
                      <a:pt x="67" y="59"/>
                      <a:pt x="70" y="52"/>
                      <a:pt x="70" y="44"/>
                    </a:cubicBezTo>
                    <a:cubicBezTo>
                      <a:pt x="70" y="35"/>
                      <a:pt x="66" y="27"/>
                      <a:pt x="59" y="22"/>
                    </a:cubicBezTo>
                    <a:cubicBezTo>
                      <a:pt x="54" y="19"/>
                      <a:pt x="47" y="18"/>
                      <a:pt x="38" y="18"/>
                    </a:cubicBezTo>
                    <a:cubicBezTo>
                      <a:pt x="20" y="18"/>
                      <a:pt x="20" y="18"/>
                      <a:pt x="20" y="18"/>
                    </a:cubicBezTo>
                    <a:cubicBezTo>
                      <a:pt x="20" y="128"/>
                      <a:pt x="20" y="128"/>
                      <a:pt x="20" y="128"/>
                    </a:cubicBezTo>
                    <a:cubicBezTo>
                      <a:pt x="0" y="128"/>
                      <a:pt x="0" y="128"/>
                      <a:pt x="0" y="12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13">
                <a:extLst>
                  <a:ext uri="{FF2B5EF4-FFF2-40B4-BE49-F238E27FC236}">
                    <a16:creationId xmlns:a16="http://schemas.microsoft.com/office/drawing/2014/main" id="{BC401283-FA39-8543-8F41-577E559A1779}"/>
                  </a:ext>
                </a:extLst>
              </p:cNvPr>
              <p:cNvSpPr>
                <a:spLocks/>
              </p:cNvSpPr>
              <p:nvPr/>
            </p:nvSpPr>
            <p:spPr bwMode="auto">
              <a:xfrm>
                <a:off x="7104063" y="2668588"/>
                <a:ext cx="314325" cy="503238"/>
              </a:xfrm>
              <a:custGeom>
                <a:avLst/>
                <a:gdLst>
                  <a:gd name="T0" fmla="*/ 21 w 84"/>
                  <a:gd name="T1" fmla="*/ 92 h 132"/>
                  <a:gd name="T2" fmla="*/ 42 w 84"/>
                  <a:gd name="T3" fmla="*/ 115 h 132"/>
                  <a:gd name="T4" fmla="*/ 63 w 84"/>
                  <a:gd name="T5" fmla="*/ 94 h 132"/>
                  <a:gd name="T6" fmla="*/ 35 w 84"/>
                  <a:gd name="T7" fmla="*/ 71 h 132"/>
                  <a:gd name="T8" fmla="*/ 3 w 84"/>
                  <a:gd name="T9" fmla="*/ 36 h 132"/>
                  <a:gd name="T10" fmla="*/ 43 w 84"/>
                  <a:gd name="T11" fmla="*/ 0 h 132"/>
                  <a:gd name="T12" fmla="*/ 81 w 84"/>
                  <a:gd name="T13" fmla="*/ 35 h 132"/>
                  <a:gd name="T14" fmla="*/ 61 w 84"/>
                  <a:gd name="T15" fmla="*/ 35 h 132"/>
                  <a:gd name="T16" fmla="*/ 42 w 84"/>
                  <a:gd name="T17" fmla="*/ 17 h 132"/>
                  <a:gd name="T18" fmla="*/ 23 w 84"/>
                  <a:gd name="T19" fmla="*/ 35 h 132"/>
                  <a:gd name="T20" fmla="*/ 53 w 84"/>
                  <a:gd name="T21" fmla="*/ 58 h 132"/>
                  <a:gd name="T22" fmla="*/ 84 w 84"/>
                  <a:gd name="T23" fmla="*/ 93 h 132"/>
                  <a:gd name="T24" fmla="*/ 42 w 84"/>
                  <a:gd name="T25" fmla="*/ 132 h 132"/>
                  <a:gd name="T26" fmla="*/ 0 w 84"/>
                  <a:gd name="T27" fmla="*/ 92 h 132"/>
                  <a:gd name="T28" fmla="*/ 21 w 84"/>
                  <a:gd name="T29" fmla="*/ 9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132">
                    <a:moveTo>
                      <a:pt x="21" y="92"/>
                    </a:moveTo>
                    <a:cubicBezTo>
                      <a:pt x="22" y="111"/>
                      <a:pt x="36" y="115"/>
                      <a:pt x="42" y="115"/>
                    </a:cubicBezTo>
                    <a:cubicBezTo>
                      <a:pt x="54" y="115"/>
                      <a:pt x="63" y="106"/>
                      <a:pt x="63" y="94"/>
                    </a:cubicBezTo>
                    <a:cubicBezTo>
                      <a:pt x="63" y="80"/>
                      <a:pt x="51" y="77"/>
                      <a:pt x="35" y="71"/>
                    </a:cubicBezTo>
                    <a:cubicBezTo>
                      <a:pt x="25" y="68"/>
                      <a:pt x="3" y="60"/>
                      <a:pt x="3" y="36"/>
                    </a:cubicBezTo>
                    <a:cubicBezTo>
                      <a:pt x="2" y="13"/>
                      <a:pt x="23" y="0"/>
                      <a:pt x="43" y="0"/>
                    </a:cubicBezTo>
                    <a:cubicBezTo>
                      <a:pt x="59" y="0"/>
                      <a:pt x="80" y="8"/>
                      <a:pt x="81" y="35"/>
                    </a:cubicBezTo>
                    <a:cubicBezTo>
                      <a:pt x="61" y="35"/>
                      <a:pt x="61" y="35"/>
                      <a:pt x="61" y="35"/>
                    </a:cubicBezTo>
                    <a:cubicBezTo>
                      <a:pt x="60" y="28"/>
                      <a:pt x="57" y="17"/>
                      <a:pt x="42" y="17"/>
                    </a:cubicBezTo>
                    <a:cubicBezTo>
                      <a:pt x="32" y="17"/>
                      <a:pt x="23" y="24"/>
                      <a:pt x="23" y="35"/>
                    </a:cubicBezTo>
                    <a:cubicBezTo>
                      <a:pt x="23" y="47"/>
                      <a:pt x="32" y="50"/>
                      <a:pt x="53" y="58"/>
                    </a:cubicBezTo>
                    <a:cubicBezTo>
                      <a:pt x="69" y="65"/>
                      <a:pt x="84" y="73"/>
                      <a:pt x="84" y="93"/>
                    </a:cubicBezTo>
                    <a:cubicBezTo>
                      <a:pt x="84" y="114"/>
                      <a:pt x="70" y="132"/>
                      <a:pt x="42" y="132"/>
                    </a:cubicBezTo>
                    <a:cubicBezTo>
                      <a:pt x="17" y="132"/>
                      <a:pt x="1" y="117"/>
                      <a:pt x="0" y="92"/>
                    </a:cubicBezTo>
                    <a:lnTo>
                      <a:pt x="21"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14">
                <a:extLst>
                  <a:ext uri="{FF2B5EF4-FFF2-40B4-BE49-F238E27FC236}">
                    <a16:creationId xmlns:a16="http://schemas.microsoft.com/office/drawing/2014/main" id="{4B0DF274-64FD-8647-8AB2-2EAF5310C385}"/>
                  </a:ext>
                </a:extLst>
              </p:cNvPr>
              <p:cNvSpPr>
                <a:spLocks/>
              </p:cNvSpPr>
              <p:nvPr/>
            </p:nvSpPr>
            <p:spPr bwMode="auto">
              <a:xfrm>
                <a:off x="5314950" y="2862263"/>
                <a:ext cx="134938" cy="301625"/>
              </a:xfrm>
              <a:custGeom>
                <a:avLst/>
                <a:gdLst>
                  <a:gd name="T0" fmla="*/ 23 w 85"/>
                  <a:gd name="T1" fmla="*/ 75 h 190"/>
                  <a:gd name="T2" fmla="*/ 0 w 85"/>
                  <a:gd name="T3" fmla="*/ 75 h 190"/>
                  <a:gd name="T4" fmla="*/ 4 w 85"/>
                  <a:gd name="T5" fmla="*/ 48 h 190"/>
                  <a:gd name="T6" fmla="*/ 28 w 85"/>
                  <a:gd name="T7" fmla="*/ 48 h 190"/>
                  <a:gd name="T8" fmla="*/ 37 w 85"/>
                  <a:gd name="T9" fmla="*/ 0 h 190"/>
                  <a:gd name="T10" fmla="*/ 70 w 85"/>
                  <a:gd name="T11" fmla="*/ 0 h 190"/>
                  <a:gd name="T12" fmla="*/ 61 w 85"/>
                  <a:gd name="T13" fmla="*/ 48 h 190"/>
                  <a:gd name="T14" fmla="*/ 85 w 85"/>
                  <a:gd name="T15" fmla="*/ 48 h 190"/>
                  <a:gd name="T16" fmla="*/ 80 w 85"/>
                  <a:gd name="T17" fmla="*/ 75 h 190"/>
                  <a:gd name="T18" fmla="*/ 56 w 85"/>
                  <a:gd name="T19" fmla="*/ 75 h 190"/>
                  <a:gd name="T20" fmla="*/ 35 w 85"/>
                  <a:gd name="T21" fmla="*/ 190 h 190"/>
                  <a:gd name="T22" fmla="*/ 2 w 85"/>
                  <a:gd name="T23" fmla="*/ 190 h 190"/>
                  <a:gd name="T24" fmla="*/ 23 w 85"/>
                  <a:gd name="T25"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90">
                    <a:moveTo>
                      <a:pt x="23" y="75"/>
                    </a:moveTo>
                    <a:lnTo>
                      <a:pt x="0" y="75"/>
                    </a:lnTo>
                    <a:lnTo>
                      <a:pt x="4" y="48"/>
                    </a:lnTo>
                    <a:lnTo>
                      <a:pt x="28" y="48"/>
                    </a:lnTo>
                    <a:lnTo>
                      <a:pt x="37" y="0"/>
                    </a:lnTo>
                    <a:lnTo>
                      <a:pt x="70" y="0"/>
                    </a:lnTo>
                    <a:lnTo>
                      <a:pt x="61" y="48"/>
                    </a:lnTo>
                    <a:lnTo>
                      <a:pt x="85" y="48"/>
                    </a:lnTo>
                    <a:lnTo>
                      <a:pt x="80" y="75"/>
                    </a:lnTo>
                    <a:lnTo>
                      <a:pt x="56" y="75"/>
                    </a:lnTo>
                    <a:lnTo>
                      <a:pt x="35" y="190"/>
                    </a:lnTo>
                    <a:lnTo>
                      <a:pt x="2" y="190"/>
                    </a:lnTo>
                    <a:lnTo>
                      <a:pt x="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115">
                <a:extLst>
                  <a:ext uri="{FF2B5EF4-FFF2-40B4-BE49-F238E27FC236}">
                    <a16:creationId xmlns:a16="http://schemas.microsoft.com/office/drawing/2014/main" id="{341223DE-D0A8-F847-B155-ECCF8F88711E}"/>
                  </a:ext>
                </a:extLst>
              </p:cNvPr>
              <p:cNvSpPr>
                <a:spLocks/>
              </p:cNvSpPr>
              <p:nvPr/>
            </p:nvSpPr>
            <p:spPr bwMode="auto">
              <a:xfrm>
                <a:off x="5670550" y="2676526"/>
                <a:ext cx="504825" cy="487363"/>
              </a:xfrm>
              <a:custGeom>
                <a:avLst/>
                <a:gdLst>
                  <a:gd name="T0" fmla="*/ 135 w 135"/>
                  <a:gd name="T1" fmla="*/ 128 h 128"/>
                  <a:gd name="T2" fmla="*/ 135 w 135"/>
                  <a:gd name="T3" fmla="*/ 0 h 128"/>
                  <a:gd name="T4" fmla="*/ 107 w 135"/>
                  <a:gd name="T5" fmla="*/ 0 h 128"/>
                  <a:gd name="T6" fmla="*/ 68 w 135"/>
                  <a:gd name="T7" fmla="*/ 99 h 128"/>
                  <a:gd name="T8" fmla="*/ 28 w 135"/>
                  <a:gd name="T9" fmla="*/ 1 h 128"/>
                  <a:gd name="T10" fmla="*/ 0 w 135"/>
                  <a:gd name="T11" fmla="*/ 1 h 128"/>
                  <a:gd name="T12" fmla="*/ 0 w 135"/>
                  <a:gd name="T13" fmla="*/ 66 h 128"/>
                  <a:gd name="T14" fmla="*/ 3 w 135"/>
                  <a:gd name="T15" fmla="*/ 70 h 128"/>
                  <a:gd name="T16" fmla="*/ 11 w 135"/>
                  <a:gd name="T17" fmla="*/ 100 h 128"/>
                  <a:gd name="T18" fmla="*/ 0 w 135"/>
                  <a:gd name="T19" fmla="*/ 122 h 128"/>
                  <a:gd name="T20" fmla="*/ 0 w 135"/>
                  <a:gd name="T21" fmla="*/ 128 h 128"/>
                  <a:gd name="T22" fmla="*/ 19 w 135"/>
                  <a:gd name="T23" fmla="*/ 128 h 128"/>
                  <a:gd name="T24" fmla="*/ 18 w 135"/>
                  <a:gd name="T25" fmla="*/ 21 h 128"/>
                  <a:gd name="T26" fmla="*/ 61 w 135"/>
                  <a:gd name="T27" fmla="*/ 128 h 128"/>
                  <a:gd name="T28" fmla="*/ 74 w 135"/>
                  <a:gd name="T29" fmla="*/ 128 h 128"/>
                  <a:gd name="T30" fmla="*/ 116 w 135"/>
                  <a:gd name="T31" fmla="*/ 20 h 128"/>
                  <a:gd name="T32" fmla="*/ 116 w 135"/>
                  <a:gd name="T33" fmla="*/ 128 h 128"/>
                  <a:gd name="T34" fmla="*/ 135 w 135"/>
                  <a:gd name="T35"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5" h="128">
                    <a:moveTo>
                      <a:pt x="135" y="128"/>
                    </a:moveTo>
                    <a:cubicBezTo>
                      <a:pt x="135" y="0"/>
                      <a:pt x="135" y="0"/>
                      <a:pt x="135" y="0"/>
                    </a:cubicBezTo>
                    <a:cubicBezTo>
                      <a:pt x="107" y="0"/>
                      <a:pt x="107" y="0"/>
                      <a:pt x="107" y="0"/>
                    </a:cubicBezTo>
                    <a:cubicBezTo>
                      <a:pt x="68" y="99"/>
                      <a:pt x="68" y="99"/>
                      <a:pt x="68" y="99"/>
                    </a:cubicBezTo>
                    <a:cubicBezTo>
                      <a:pt x="28" y="1"/>
                      <a:pt x="28" y="1"/>
                      <a:pt x="28" y="1"/>
                    </a:cubicBezTo>
                    <a:cubicBezTo>
                      <a:pt x="0" y="1"/>
                      <a:pt x="0" y="1"/>
                      <a:pt x="0" y="1"/>
                    </a:cubicBezTo>
                    <a:cubicBezTo>
                      <a:pt x="0" y="66"/>
                      <a:pt x="0" y="66"/>
                      <a:pt x="0" y="66"/>
                    </a:cubicBezTo>
                    <a:cubicBezTo>
                      <a:pt x="1" y="68"/>
                      <a:pt x="2" y="69"/>
                      <a:pt x="3" y="70"/>
                    </a:cubicBezTo>
                    <a:cubicBezTo>
                      <a:pt x="10" y="78"/>
                      <a:pt x="13" y="89"/>
                      <a:pt x="11" y="100"/>
                    </a:cubicBezTo>
                    <a:cubicBezTo>
                      <a:pt x="9" y="108"/>
                      <a:pt x="6" y="115"/>
                      <a:pt x="0" y="122"/>
                    </a:cubicBezTo>
                    <a:cubicBezTo>
                      <a:pt x="0" y="128"/>
                      <a:pt x="0" y="128"/>
                      <a:pt x="0" y="128"/>
                    </a:cubicBezTo>
                    <a:cubicBezTo>
                      <a:pt x="19" y="128"/>
                      <a:pt x="19" y="128"/>
                      <a:pt x="19" y="128"/>
                    </a:cubicBezTo>
                    <a:cubicBezTo>
                      <a:pt x="18" y="21"/>
                      <a:pt x="18" y="21"/>
                      <a:pt x="18" y="21"/>
                    </a:cubicBezTo>
                    <a:cubicBezTo>
                      <a:pt x="61" y="128"/>
                      <a:pt x="61" y="128"/>
                      <a:pt x="61" y="128"/>
                    </a:cubicBezTo>
                    <a:cubicBezTo>
                      <a:pt x="74" y="128"/>
                      <a:pt x="74" y="128"/>
                      <a:pt x="74" y="128"/>
                    </a:cubicBezTo>
                    <a:cubicBezTo>
                      <a:pt x="116" y="20"/>
                      <a:pt x="116" y="20"/>
                      <a:pt x="116" y="20"/>
                    </a:cubicBezTo>
                    <a:cubicBezTo>
                      <a:pt x="116" y="128"/>
                      <a:pt x="116" y="128"/>
                      <a:pt x="116" y="128"/>
                    </a:cubicBezTo>
                    <a:lnTo>
                      <a:pt x="135"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16">
                <a:extLst>
                  <a:ext uri="{FF2B5EF4-FFF2-40B4-BE49-F238E27FC236}">
                    <a16:creationId xmlns:a16="http://schemas.microsoft.com/office/drawing/2014/main" id="{360663C0-2903-FB4C-B2C3-ADEA31727A55}"/>
                  </a:ext>
                </a:extLst>
              </p:cNvPr>
              <p:cNvSpPr>
                <a:spLocks noEditPoints="1"/>
              </p:cNvSpPr>
              <p:nvPr/>
            </p:nvSpPr>
            <p:spPr bwMode="auto">
              <a:xfrm>
                <a:off x="5426075" y="2932113"/>
                <a:ext cx="258763" cy="234950"/>
              </a:xfrm>
              <a:custGeom>
                <a:avLst/>
                <a:gdLst>
                  <a:gd name="T0" fmla="*/ 3 w 69"/>
                  <a:gd name="T1" fmla="*/ 31 h 62"/>
                  <a:gd name="T2" fmla="*/ 40 w 69"/>
                  <a:gd name="T3" fmla="*/ 0 h 62"/>
                  <a:gd name="T4" fmla="*/ 66 w 69"/>
                  <a:gd name="T5" fmla="*/ 31 h 62"/>
                  <a:gd name="T6" fmla="*/ 29 w 69"/>
                  <a:gd name="T7" fmla="*/ 62 h 62"/>
                  <a:gd name="T8" fmla="*/ 3 w 69"/>
                  <a:gd name="T9" fmla="*/ 31 h 62"/>
                  <a:gd name="T10" fmla="*/ 17 w 69"/>
                  <a:gd name="T11" fmla="*/ 31 h 62"/>
                  <a:gd name="T12" fmla="*/ 31 w 69"/>
                  <a:gd name="T13" fmla="*/ 49 h 62"/>
                  <a:gd name="T14" fmla="*/ 52 w 69"/>
                  <a:gd name="T15" fmla="*/ 31 h 62"/>
                  <a:gd name="T16" fmla="*/ 38 w 69"/>
                  <a:gd name="T17" fmla="*/ 13 h 62"/>
                  <a:gd name="T18" fmla="*/ 17 w 69"/>
                  <a:gd name="T19"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62">
                    <a:moveTo>
                      <a:pt x="3" y="31"/>
                    </a:moveTo>
                    <a:cubicBezTo>
                      <a:pt x="6" y="16"/>
                      <a:pt x="20" y="0"/>
                      <a:pt x="40" y="0"/>
                    </a:cubicBezTo>
                    <a:cubicBezTo>
                      <a:pt x="61" y="0"/>
                      <a:pt x="69" y="16"/>
                      <a:pt x="66" y="31"/>
                    </a:cubicBezTo>
                    <a:cubicBezTo>
                      <a:pt x="63" y="47"/>
                      <a:pt x="49" y="62"/>
                      <a:pt x="29" y="62"/>
                    </a:cubicBezTo>
                    <a:cubicBezTo>
                      <a:pt x="8" y="62"/>
                      <a:pt x="0" y="47"/>
                      <a:pt x="3" y="31"/>
                    </a:cubicBezTo>
                    <a:close/>
                    <a:moveTo>
                      <a:pt x="17" y="31"/>
                    </a:moveTo>
                    <a:cubicBezTo>
                      <a:pt x="15" y="42"/>
                      <a:pt x="22" y="49"/>
                      <a:pt x="31" y="49"/>
                    </a:cubicBezTo>
                    <a:cubicBezTo>
                      <a:pt x="41" y="49"/>
                      <a:pt x="50" y="42"/>
                      <a:pt x="52" y="31"/>
                    </a:cubicBezTo>
                    <a:cubicBezTo>
                      <a:pt x="54" y="21"/>
                      <a:pt x="48" y="13"/>
                      <a:pt x="38" y="13"/>
                    </a:cubicBezTo>
                    <a:cubicBezTo>
                      <a:pt x="28" y="13"/>
                      <a:pt x="19" y="21"/>
                      <a:pt x="17"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1973911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901938" y="1104144"/>
            <a:ext cx="6678105" cy="646331"/>
          </a:xfrm>
        </p:spPr>
        <p:txBody>
          <a:bodyPr>
            <a:spAutoFit/>
          </a:body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4901939" y="2214710"/>
            <a:ext cx="6678104" cy="1623008"/>
          </a:xfrm>
        </p:spPr>
        <p:txBody>
          <a:bodyPr>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22339"/>
            <a:ext cx="2743200" cy="365125"/>
          </a:xfrm>
        </p:spPr>
        <p:txBody>
          <a:bodyPr/>
          <a:lstStyle/>
          <a:p>
            <a:fld id="{DECC2AD0-9452-684A-9802-A7E12BA97DE7}" type="datetime1">
              <a:rPr lang="en-US" smtClean="0"/>
              <a:t>10/6/2026</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22339"/>
            <a:ext cx="4114800" cy="365125"/>
          </a:xfrm>
        </p:spPr>
        <p:txBody>
          <a:bodyPr/>
          <a:lstStyle>
            <a:lvl1pPr>
              <a:defRPr>
                <a:solidFill>
                  <a:srgbClr val="95BEF5"/>
                </a:solidFill>
              </a:defRPr>
            </a:lvl1pPr>
          </a:lstStyle>
          <a:p>
            <a:endParaRPr lang="en-US" dirty="0"/>
          </a:p>
        </p:txBody>
      </p:sp>
    </p:spTree>
    <p:extLst>
      <p:ext uri="{BB962C8B-B14F-4D97-AF65-F5344CB8AC3E}">
        <p14:creationId xmlns:p14="http://schemas.microsoft.com/office/powerpoint/2010/main" val="747893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AC544F54-F6AA-DE4C-84AD-5C670137B542}"/>
              </a:ext>
            </a:extLst>
          </p:cNvPr>
          <p:cNvPicPr>
            <a:picLocks noChangeAspect="1"/>
          </p:cNvPicPr>
          <p:nvPr userDrawn="1"/>
        </p:nvPicPr>
        <p:blipFill>
          <a:blip r:embed="rId2"/>
          <a:stretch>
            <a:fillRect/>
          </a:stretch>
        </p:blipFill>
        <p:spPr>
          <a:xfrm>
            <a:off x="0" y="0"/>
            <a:ext cx="2730500" cy="6858000"/>
          </a:xfrm>
          <a:prstGeom prst="rect">
            <a:avLst/>
          </a:prstGeom>
        </p:spPr>
      </p:pic>
      <p:sp>
        <p:nvSpPr>
          <p:cNvPr id="18" name="Rectangle 17">
            <a:extLst>
              <a:ext uri="{FF2B5EF4-FFF2-40B4-BE49-F238E27FC236}">
                <a16:creationId xmlns:a16="http://schemas.microsoft.com/office/drawing/2014/main" id="{CE69C0A2-BCB9-104A-B5D0-25A86EE07CD5}"/>
              </a:ext>
            </a:extLst>
          </p:cNvPr>
          <p:cNvSpPr/>
          <p:nvPr userDrawn="1"/>
        </p:nvSpPr>
        <p:spPr>
          <a:xfrm>
            <a:off x="0" y="0"/>
            <a:ext cx="2936240"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5">
            <a:extLst>
              <a:ext uri="{FF2B5EF4-FFF2-40B4-BE49-F238E27FC236}">
                <a16:creationId xmlns:a16="http://schemas.microsoft.com/office/drawing/2014/main" id="{DE2DF47A-D431-2C41-B382-D818556703BB}"/>
              </a:ext>
            </a:extLst>
          </p:cNvPr>
          <p:cNvSpPr>
            <a:spLocks/>
          </p:cNvSpPr>
          <p:nvPr userDrawn="1"/>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1104144"/>
            <a:ext cx="9025378" cy="646331"/>
          </a:xfrm>
        </p:spPr>
        <p:txBody>
          <a:bodyPr>
            <a:spAutoFit/>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328422" y="2214710"/>
            <a:ext cx="9251621" cy="1623008"/>
          </a:xfrm>
        </p:spPr>
        <p:txBody>
          <a:bodyPr>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22339"/>
            <a:ext cx="2743200" cy="365125"/>
          </a:xfrm>
        </p:spPr>
        <p:txBody>
          <a:bodyPr/>
          <a:lstStyle/>
          <a:p>
            <a:fld id="{DECC2AD0-9452-684A-9802-A7E12BA97DE7}" type="datetime1">
              <a:rPr lang="en-US" smtClean="0"/>
              <a:t>10/6/2026</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22339"/>
            <a:ext cx="4114800" cy="365125"/>
          </a:xfrm>
        </p:spPr>
        <p:txBody>
          <a:bodyPr/>
          <a:lstStyle>
            <a:lvl1pPr>
              <a:defRPr>
                <a:solidFill>
                  <a:srgbClr val="8FB7EC"/>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4256913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60C756ED-1B77-4C44-BF05-A9B6B2DBB180}"/>
              </a:ext>
            </a:extLst>
          </p:cNvPr>
          <p:cNvPicPr>
            <a:picLocks noChangeAspect="1"/>
          </p:cNvPicPr>
          <p:nvPr userDrawn="1"/>
        </p:nvPicPr>
        <p:blipFill>
          <a:blip r:embed="rId2"/>
          <a:stretch>
            <a:fillRect/>
          </a:stretch>
        </p:blipFill>
        <p:spPr>
          <a:xfrm>
            <a:off x="0" y="0"/>
            <a:ext cx="12192000" cy="6858000"/>
          </a:xfrm>
          <a:prstGeom prst="rect">
            <a:avLst/>
          </a:prstGeom>
        </p:spPr>
      </p:pic>
      <p:grpSp>
        <p:nvGrpSpPr>
          <p:cNvPr id="28" name="Group 27">
            <a:extLst>
              <a:ext uri="{FF2B5EF4-FFF2-40B4-BE49-F238E27FC236}">
                <a16:creationId xmlns:a16="http://schemas.microsoft.com/office/drawing/2014/main" id="{C90209D2-9EFF-EE42-A861-044D61A65380}"/>
              </a:ext>
            </a:extLst>
          </p:cNvPr>
          <p:cNvGrpSpPr/>
          <p:nvPr userDrawn="1"/>
        </p:nvGrpSpPr>
        <p:grpSpPr>
          <a:xfrm>
            <a:off x="516442" y="-15373"/>
            <a:ext cx="4621246" cy="6873373"/>
            <a:chOff x="8077201" y="2376488"/>
            <a:chExt cx="2759074" cy="4103687"/>
          </a:xfrm>
        </p:grpSpPr>
        <p:sp>
          <p:nvSpPr>
            <p:cNvPr id="29" name="Freeform 16">
              <a:extLst>
                <a:ext uri="{FF2B5EF4-FFF2-40B4-BE49-F238E27FC236}">
                  <a16:creationId xmlns:a16="http://schemas.microsoft.com/office/drawing/2014/main" id="{AEF0320A-DE47-A940-998B-2BE39B4CAFD8}"/>
                </a:ext>
              </a:extLst>
            </p:cNvPr>
            <p:cNvSpPr>
              <a:spLocks noEditPoints="1"/>
            </p:cNvSpPr>
            <p:nvPr/>
          </p:nvSpPr>
          <p:spPr bwMode="auto">
            <a:xfrm>
              <a:off x="9251950" y="2376488"/>
              <a:ext cx="1584325" cy="3670300"/>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AFD9FF"/>
                </a:gs>
                <a:gs pos="98000">
                  <a:srgbClr val="7AB9FF"/>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 name="Freeform 17">
              <a:extLst>
                <a:ext uri="{FF2B5EF4-FFF2-40B4-BE49-F238E27FC236}">
                  <a16:creationId xmlns:a16="http://schemas.microsoft.com/office/drawing/2014/main" id="{39CAAF0C-A2FA-DE48-A1AF-81D8D2D4BF86}"/>
                </a:ext>
              </a:extLst>
            </p:cNvPr>
            <p:cNvSpPr>
              <a:spLocks/>
            </p:cNvSpPr>
            <p:nvPr/>
          </p:nvSpPr>
          <p:spPr bwMode="auto">
            <a:xfrm>
              <a:off x="8115300" y="5256213"/>
              <a:ext cx="542925" cy="1222375"/>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FD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18">
              <a:extLst>
                <a:ext uri="{FF2B5EF4-FFF2-40B4-BE49-F238E27FC236}">
                  <a16:creationId xmlns:a16="http://schemas.microsoft.com/office/drawing/2014/main" id="{65F47514-360C-E942-A466-960371FB3B1F}"/>
                </a:ext>
              </a:extLst>
            </p:cNvPr>
            <p:cNvSpPr>
              <a:spLocks noEditPoints="1"/>
            </p:cNvSpPr>
            <p:nvPr/>
          </p:nvSpPr>
          <p:spPr bwMode="auto">
            <a:xfrm>
              <a:off x="8077201" y="2382838"/>
              <a:ext cx="2268537" cy="40973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AFD9FF"/>
                </a:gs>
                <a:gs pos="81000">
                  <a:srgbClr val="7AB9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6" name="Rectangle 15">
            <a:extLst>
              <a:ext uri="{FF2B5EF4-FFF2-40B4-BE49-F238E27FC236}">
                <a16:creationId xmlns:a16="http://schemas.microsoft.com/office/drawing/2014/main" id="{C333E94B-287E-6E40-AD4A-9C4FE1221F15}"/>
              </a:ext>
            </a:extLst>
          </p:cNvPr>
          <p:cNvSpPr/>
          <p:nvPr userDrawn="1"/>
        </p:nvSpPr>
        <p:spPr>
          <a:xfrm>
            <a:off x="0" y="0"/>
            <a:ext cx="12192000"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E1F8DF3-0369-8E4D-AEFC-8406A9BA40EC}"/>
              </a:ext>
            </a:extLst>
          </p:cNvPr>
          <p:cNvSpPr/>
          <p:nvPr userDrawn="1"/>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60120" y="1104144"/>
            <a:ext cx="10393680" cy="646331"/>
          </a:xfrm>
        </p:spPr>
        <p:txBody>
          <a:bodyPr>
            <a:spAutoFit/>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1005840" y="2271860"/>
            <a:ext cx="10619923" cy="1623008"/>
          </a:xfrm>
        </p:spPr>
        <p:txBody>
          <a:bodyPr>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95BEF5"/>
                </a:solidFill>
              </a:defRPr>
            </a:lvl1pPr>
          </a:lstStyle>
          <a:p>
            <a:fld id="{DECC2AD0-9452-684A-9802-A7E12BA97DE7}" type="datetime1">
              <a:rPr lang="en-US" smtClean="0"/>
              <a:pPr/>
              <a:t>10/6/2026</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22610"/>
            <a:ext cx="4114800" cy="365125"/>
          </a:xfrm>
        </p:spPr>
        <p:txBody>
          <a:bodyPr/>
          <a:lstStyle>
            <a:lvl1pPr>
              <a:defRPr>
                <a:solidFill>
                  <a:srgbClr val="95BEF5"/>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22339"/>
            <a:ext cx="2743200" cy="365125"/>
          </a:xfrm>
          <a:prstGeom prst="rect">
            <a:avLst/>
          </a:prstGeom>
        </p:spPr>
        <p:txBody>
          <a:bodyPr/>
          <a:lstStyle>
            <a:lvl1pPr>
              <a:defRPr>
                <a:solidFill>
                  <a:srgbClr val="95BEF5"/>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560714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4_Title and Content">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813254C5-9F5C-2146-8E59-C1CAC5D4C8D5}"/>
              </a:ext>
            </a:extLst>
          </p:cNvPr>
          <p:cNvPicPr>
            <a:picLocks noChangeAspect="1"/>
          </p:cNvPicPr>
          <p:nvPr userDrawn="1"/>
        </p:nvPicPr>
        <p:blipFill>
          <a:blip r:embed="rId2"/>
          <a:stretch>
            <a:fillRect/>
          </a:stretch>
        </p:blipFill>
        <p:spPr>
          <a:xfrm>
            <a:off x="0" y="0"/>
            <a:ext cx="12192000" cy="6858000"/>
          </a:xfrm>
          <a:prstGeom prst="rect">
            <a:avLst/>
          </a:prstGeom>
        </p:spPr>
      </p:pic>
      <p:grpSp>
        <p:nvGrpSpPr>
          <p:cNvPr id="22" name="Group 21">
            <a:extLst>
              <a:ext uri="{FF2B5EF4-FFF2-40B4-BE49-F238E27FC236}">
                <a16:creationId xmlns:a16="http://schemas.microsoft.com/office/drawing/2014/main" id="{B5509A0E-31B9-1C4D-A494-5B974C4E7547}"/>
              </a:ext>
            </a:extLst>
          </p:cNvPr>
          <p:cNvGrpSpPr/>
          <p:nvPr userDrawn="1"/>
        </p:nvGrpSpPr>
        <p:grpSpPr>
          <a:xfrm>
            <a:off x="516442" y="-15373"/>
            <a:ext cx="4621246" cy="6873373"/>
            <a:chOff x="8077201" y="2376488"/>
            <a:chExt cx="2759074" cy="4103687"/>
          </a:xfrm>
        </p:grpSpPr>
        <p:sp>
          <p:nvSpPr>
            <p:cNvPr id="23" name="Freeform 16">
              <a:extLst>
                <a:ext uri="{FF2B5EF4-FFF2-40B4-BE49-F238E27FC236}">
                  <a16:creationId xmlns:a16="http://schemas.microsoft.com/office/drawing/2014/main" id="{2FDC10A5-D2C4-9C47-956E-FD8AD8583AE5}"/>
                </a:ext>
              </a:extLst>
            </p:cNvPr>
            <p:cNvSpPr>
              <a:spLocks noEditPoints="1"/>
            </p:cNvSpPr>
            <p:nvPr/>
          </p:nvSpPr>
          <p:spPr bwMode="auto">
            <a:xfrm>
              <a:off x="9251950" y="2376488"/>
              <a:ext cx="1584325" cy="3670300"/>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AFD9FF"/>
                </a:gs>
                <a:gs pos="98000">
                  <a:srgbClr val="7AB9FF"/>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a:extLst>
                <a:ext uri="{FF2B5EF4-FFF2-40B4-BE49-F238E27FC236}">
                  <a16:creationId xmlns:a16="http://schemas.microsoft.com/office/drawing/2014/main" id="{A6F074B2-B952-8F42-94B1-A442250D0A46}"/>
                </a:ext>
              </a:extLst>
            </p:cNvPr>
            <p:cNvSpPr>
              <a:spLocks/>
            </p:cNvSpPr>
            <p:nvPr/>
          </p:nvSpPr>
          <p:spPr bwMode="auto">
            <a:xfrm>
              <a:off x="8115300" y="5256213"/>
              <a:ext cx="542925" cy="1222375"/>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FD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a:extLst>
                <a:ext uri="{FF2B5EF4-FFF2-40B4-BE49-F238E27FC236}">
                  <a16:creationId xmlns:a16="http://schemas.microsoft.com/office/drawing/2014/main" id="{DF7FD87B-4698-8C46-A26E-BAFD2C7E2A0F}"/>
                </a:ext>
              </a:extLst>
            </p:cNvPr>
            <p:cNvSpPr>
              <a:spLocks noEditPoints="1"/>
            </p:cNvSpPr>
            <p:nvPr/>
          </p:nvSpPr>
          <p:spPr bwMode="auto">
            <a:xfrm>
              <a:off x="8077201" y="2382838"/>
              <a:ext cx="2268537" cy="40973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AFD9FF"/>
                </a:gs>
                <a:gs pos="81000">
                  <a:srgbClr val="7AB9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5" name="Rectangle 14">
            <a:extLst>
              <a:ext uri="{FF2B5EF4-FFF2-40B4-BE49-F238E27FC236}">
                <a16:creationId xmlns:a16="http://schemas.microsoft.com/office/drawing/2014/main" id="{E87A5B31-DD24-6F4F-861E-6302DC75C5CC}"/>
              </a:ext>
            </a:extLst>
          </p:cNvPr>
          <p:cNvSpPr/>
          <p:nvPr userDrawn="1"/>
        </p:nvSpPr>
        <p:spPr>
          <a:xfrm>
            <a:off x="0" y="0"/>
            <a:ext cx="12192000"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75AC543-63F5-3C43-ABE7-8B72C9E6ECD1}"/>
              </a:ext>
            </a:extLst>
          </p:cNvPr>
          <p:cNvSpPr/>
          <p:nvPr userDrawn="1"/>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5410985" y="827146"/>
            <a:ext cx="6169058" cy="1200329"/>
          </a:xfrm>
        </p:spPr>
        <p:txBody>
          <a:bodyPr>
            <a:spAutoFit/>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5410986" y="2214710"/>
            <a:ext cx="6169057" cy="1623008"/>
          </a:xfrm>
        </p:spPr>
        <p:txBody>
          <a:bodyPr>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9CC6FF"/>
                </a:solidFill>
              </a:defRPr>
            </a:lvl1pPr>
          </a:lstStyle>
          <a:p>
            <a:fld id="{DECC2AD0-9452-684A-9802-A7E12BA97DE7}" type="datetime1">
              <a:rPr lang="en-US" smtClean="0"/>
              <a:pPr/>
              <a:t>10/6/2026</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9CC6FF"/>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22339"/>
            <a:ext cx="2743200" cy="365125"/>
          </a:xfrm>
          <a:prstGeom prst="rect">
            <a:avLst/>
          </a:prstGeom>
        </p:spPr>
        <p:txBody>
          <a:bodyPr/>
          <a:lstStyle>
            <a:lvl1pPr>
              <a:defRPr>
                <a:solidFill>
                  <a:srgbClr val="9CC6FF"/>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414786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DF13875C-23EE-2D44-B057-FB8885DAE9F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1680543-65F1-2544-9982-76F2CA2B0DBD}"/>
              </a:ext>
            </a:extLst>
          </p:cNvPr>
          <p:cNvSpPr/>
          <p:nvPr userDrawn="1"/>
        </p:nvSpPr>
        <p:spPr>
          <a:xfrm>
            <a:off x="0" y="2621282"/>
            <a:ext cx="12192000" cy="1713654"/>
          </a:xfrm>
          <a:prstGeom prst="rect">
            <a:avLst/>
          </a:prstGeom>
          <a:gradFill flip="none" rotWithShape="1">
            <a:gsLst>
              <a:gs pos="100000">
                <a:srgbClr val="9CC6FF">
                  <a:alpha val="50196"/>
                </a:srgbClr>
              </a:gs>
              <a:gs pos="85000">
                <a:srgbClr val="AFD9FF">
                  <a:alpha val="78000"/>
                </a:srgbClr>
              </a:gs>
              <a:gs pos="53000">
                <a:srgbClr val="AFD9FF">
                  <a:alpha val="80000"/>
                </a:srgbClr>
              </a:gs>
              <a:gs pos="15000">
                <a:srgbClr val="AFD9FF">
                  <a:alpha val="78000"/>
                </a:srgbClr>
              </a:gs>
              <a:gs pos="0">
                <a:srgbClr val="9CC6FF">
                  <a:alpha val="50000"/>
                </a:srgbClr>
              </a:gs>
            </a:gsLst>
            <a:lin ang="0" scaled="1"/>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180594"/>
            <a:ext cx="10515600" cy="646331"/>
          </a:xfrm>
        </p:spPr>
        <p:txBody>
          <a:bodyPr anchor="ctr">
            <a:spAutoFit/>
          </a:bodyPr>
          <a:lstStyle>
            <a:lvl1pPr algn="ctr">
              <a:defRPr sz="4000">
                <a:latin typeface="Arial" panose="020B0604020202020204" pitchFamily="34" charset="0"/>
                <a:cs typeface="Arial" panose="020B0604020202020204" pitchFamily="34" charset="0"/>
              </a:defRPr>
            </a:lvl1pPr>
          </a:lstStyle>
          <a:p>
            <a:r>
              <a:rPr lang="en-US" dirty="0"/>
              <a:t>Click to edit Master title style</a:t>
            </a:r>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lvl1pPr>
              <a:defRPr>
                <a:solidFill>
                  <a:srgbClr val="8FB7EC"/>
                </a:solidFill>
              </a:defRPr>
            </a:lvl1pPr>
          </a:lstStyle>
          <a:p>
            <a:fld id="{88685A74-EB09-424A-AA9B-5418F2407945}" type="datetime1">
              <a:rPr lang="en-US" smtClean="0"/>
              <a:pPr/>
              <a:t>10/6/2026</a:t>
            </a:fld>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rgbClr val="8FB7EC"/>
                </a:solidFill>
              </a:defRPr>
            </a:lvl1pPr>
          </a:lstStyle>
          <a:p>
            <a:endParaRPr lang="en-US" dirty="0"/>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530331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B653-13F7-2542-8EE2-E909339391A7}"/>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45C621A-F72C-144B-A0BE-6B1E2CBE1A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9B63F2F3-1511-2942-895C-679AA3AAFFA4}"/>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p>
        </p:txBody>
      </p:sp>
      <p:sp>
        <p:nvSpPr>
          <p:cNvPr id="5" name="Text Placeholder 4">
            <a:extLst>
              <a:ext uri="{FF2B5EF4-FFF2-40B4-BE49-F238E27FC236}">
                <a16:creationId xmlns:a16="http://schemas.microsoft.com/office/drawing/2014/main" id="{137D5D2A-69A5-F545-A96E-9C6E34036D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DCC11A84-14CC-7441-BFAB-6E2358C05652}"/>
              </a:ext>
            </a:extLst>
          </p:cNvPr>
          <p:cNvSpPr>
            <a:spLocks noGrp="1"/>
          </p:cNvSpPr>
          <p:nvPr>
            <p:ph sz="quarter" idx="4"/>
          </p:nvPr>
        </p:nvSpPr>
        <p:spPr>
          <a:xfrm>
            <a:off x="6172200" y="2505075"/>
            <a:ext cx="5183188"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DDBE683-10D6-5E4C-A14B-401DDDE8973F}"/>
              </a:ext>
            </a:extLst>
          </p:cNvPr>
          <p:cNvSpPr>
            <a:spLocks noGrp="1"/>
          </p:cNvSpPr>
          <p:nvPr>
            <p:ph type="dt" sz="half" idx="10"/>
          </p:nvPr>
        </p:nvSpPr>
        <p:spPr/>
        <p:txBody>
          <a:bodyPr/>
          <a:lstStyle>
            <a:lvl1pPr>
              <a:defRPr>
                <a:solidFill>
                  <a:srgbClr val="33CDFF"/>
                </a:solidFill>
              </a:defRPr>
            </a:lvl1pPr>
          </a:lstStyle>
          <a:p>
            <a:fld id="{76E2022B-032F-C245-A6C4-D8EDEE3CD65C}" type="datetime1">
              <a:rPr lang="en-US" smtClean="0"/>
              <a:pPr/>
              <a:t>10/6/2026</a:t>
            </a:fld>
            <a:endParaRPr lang="en-US" dirty="0"/>
          </a:p>
        </p:txBody>
      </p:sp>
      <p:sp>
        <p:nvSpPr>
          <p:cNvPr id="8" name="Footer Placeholder 7">
            <a:extLst>
              <a:ext uri="{FF2B5EF4-FFF2-40B4-BE49-F238E27FC236}">
                <a16:creationId xmlns:a16="http://schemas.microsoft.com/office/drawing/2014/main" id="{B084E5D5-8292-8443-8912-01DF310377E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4F0886-7F3E-C54F-B264-98655F014541}"/>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561251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19EC-0943-2646-9830-3E9E4D8F0C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defRPr>
            </a:lvl1pPr>
          </a:lstStyle>
          <a:p>
            <a:fld id="{89992BE1-4848-D943-B519-7D7229562BFA}" type="datetime1">
              <a:rPr lang="en-US" smtClean="0"/>
              <a:pPr/>
              <a:t>10/6/2026</a:t>
            </a:fld>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400663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C3CEEA0-AB4E-1E41-AF6A-20ED08B89FF2}"/>
              </a:ext>
            </a:extLst>
          </p:cNvPr>
          <p:cNvSpPr/>
          <p:nvPr userDrawn="1"/>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026E2216-3720-8E47-ABAB-D4DA0AD31A71}"/>
              </a:ext>
            </a:extLst>
          </p:cNvPr>
          <p:cNvSpPr>
            <a:spLocks noGrp="1"/>
          </p:cNvSpPr>
          <p:nvPr>
            <p:ph type="dt" sz="half" idx="10"/>
          </p:nvPr>
        </p:nvSpPr>
        <p:spPr/>
        <p:txBody>
          <a:bodyPr/>
          <a:lstStyle>
            <a:lvl1pPr>
              <a:defRPr>
                <a:solidFill>
                  <a:srgbClr val="8FB7EC"/>
                </a:solidFill>
              </a:defRPr>
            </a:lvl1pPr>
          </a:lstStyle>
          <a:p>
            <a:fld id="{299D4562-C5B8-CB44-9474-120177024E1C}" type="datetime1">
              <a:rPr lang="en-US" smtClean="0"/>
              <a:pPr/>
              <a:t>10/6/2026</a:t>
            </a:fld>
            <a:endParaRPr lang="en-US" dirty="0"/>
          </a:p>
        </p:txBody>
      </p:sp>
      <p:sp>
        <p:nvSpPr>
          <p:cNvPr id="3" name="Footer Placeholder 2">
            <a:extLst>
              <a:ext uri="{FF2B5EF4-FFF2-40B4-BE49-F238E27FC236}">
                <a16:creationId xmlns:a16="http://schemas.microsoft.com/office/drawing/2014/main" id="{A9149C90-3E7A-C84E-97A5-ACBD2680BED6}"/>
              </a:ext>
            </a:extLst>
          </p:cNvPr>
          <p:cNvSpPr>
            <a:spLocks noGrp="1"/>
          </p:cNvSpPr>
          <p:nvPr>
            <p:ph type="ftr" sz="quarter" idx="11"/>
          </p:nvPr>
        </p:nvSpPr>
        <p:spPr/>
        <p:txBody>
          <a:bodyPr/>
          <a:lstStyle>
            <a:lvl1pPr>
              <a:defRPr>
                <a:solidFill>
                  <a:srgbClr val="8FB7EC"/>
                </a:solidFill>
              </a:defRPr>
            </a:lvl1pPr>
          </a:lstStyle>
          <a:p>
            <a:endParaRPr lang="en-US"/>
          </a:p>
        </p:txBody>
      </p:sp>
      <p:sp>
        <p:nvSpPr>
          <p:cNvPr id="4" name="Slide Number Placeholder 3">
            <a:extLst>
              <a:ext uri="{FF2B5EF4-FFF2-40B4-BE49-F238E27FC236}">
                <a16:creationId xmlns:a16="http://schemas.microsoft.com/office/drawing/2014/main" id="{CC8D531E-1E27-6C49-9FDC-6C0DD877CABF}"/>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237505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573F-6CD2-E446-AEA2-04B4E6EF41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93DDD8-9AAD-E645-821D-592BCEBFBC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DEC770-B8D0-7D44-8C06-45E23230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C1D6F7-2876-CB4E-BA7E-98A093117EAA}"/>
              </a:ext>
            </a:extLst>
          </p:cNvPr>
          <p:cNvSpPr>
            <a:spLocks noGrp="1"/>
          </p:cNvSpPr>
          <p:nvPr>
            <p:ph type="dt" sz="half" idx="10"/>
          </p:nvPr>
        </p:nvSpPr>
        <p:spPr/>
        <p:txBody>
          <a:bodyPr/>
          <a:lstStyle>
            <a:lvl1pPr>
              <a:defRPr>
                <a:solidFill>
                  <a:srgbClr val="33CDFF"/>
                </a:solidFill>
              </a:defRPr>
            </a:lvl1pPr>
          </a:lstStyle>
          <a:p>
            <a:fld id="{2E534795-5F96-674F-9913-75A835B2AA8C}" type="datetime1">
              <a:rPr lang="en-US" smtClean="0"/>
              <a:pPr/>
              <a:t>10/6/2026</a:t>
            </a:fld>
            <a:endParaRPr lang="en-US" dirty="0"/>
          </a:p>
        </p:txBody>
      </p:sp>
      <p:sp>
        <p:nvSpPr>
          <p:cNvPr id="6" name="Footer Placeholder 5">
            <a:extLst>
              <a:ext uri="{FF2B5EF4-FFF2-40B4-BE49-F238E27FC236}">
                <a16:creationId xmlns:a16="http://schemas.microsoft.com/office/drawing/2014/main" id="{CDB64A94-44FC-5E4D-9BA4-F7C5CBE856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998A61-2626-EC4B-AC9E-DB0EECA2054F}"/>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723204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11-1DC9-1F44-A501-A122E38B9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7F112A-7039-A044-BBB7-19B07AA052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76E76F1-988B-A349-A7F8-1C9556749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2022A3D-F197-0240-B9FB-64FA8D239FCE}"/>
              </a:ext>
            </a:extLst>
          </p:cNvPr>
          <p:cNvSpPr>
            <a:spLocks noGrp="1"/>
          </p:cNvSpPr>
          <p:nvPr>
            <p:ph type="dt" sz="half" idx="10"/>
          </p:nvPr>
        </p:nvSpPr>
        <p:spPr/>
        <p:txBody>
          <a:bodyPr/>
          <a:lstStyle>
            <a:lvl1pPr>
              <a:defRPr>
                <a:solidFill>
                  <a:srgbClr val="33CDFF"/>
                </a:solidFill>
              </a:defRPr>
            </a:lvl1pPr>
          </a:lstStyle>
          <a:p>
            <a:fld id="{2F57F9ED-D8AC-4447-8B49-413C94A1F07E}" type="datetime1">
              <a:rPr lang="en-US" smtClean="0"/>
              <a:pPr/>
              <a:t>10/6/2026</a:t>
            </a:fld>
            <a:endParaRPr lang="en-US" dirty="0"/>
          </a:p>
        </p:txBody>
      </p:sp>
      <p:sp>
        <p:nvSpPr>
          <p:cNvPr id="6" name="Footer Placeholder 5">
            <a:extLst>
              <a:ext uri="{FF2B5EF4-FFF2-40B4-BE49-F238E27FC236}">
                <a16:creationId xmlns:a16="http://schemas.microsoft.com/office/drawing/2014/main" id="{837AD987-1A3B-EA45-8288-4FF05FA61C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4E646E-5FCF-704C-A828-129A071DEA8A}"/>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59775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1CB2-6C06-A944-AB99-307A4B017B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90C05E-DB0B-2C43-8871-0E8EEA3DB94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5FB7B-95D2-9B44-B7CD-BD3422A58F9C}"/>
              </a:ext>
            </a:extLst>
          </p:cNvPr>
          <p:cNvSpPr>
            <a:spLocks noGrp="1"/>
          </p:cNvSpPr>
          <p:nvPr>
            <p:ph type="dt" sz="half" idx="10"/>
          </p:nvPr>
        </p:nvSpPr>
        <p:spPr/>
        <p:txBody>
          <a:bodyPr/>
          <a:lstStyle>
            <a:lvl1pPr>
              <a:defRPr>
                <a:solidFill>
                  <a:srgbClr val="33CDFF"/>
                </a:solidFill>
              </a:defRPr>
            </a:lvl1pPr>
          </a:lstStyle>
          <a:p>
            <a:fld id="{762F6A8A-D357-0B41-845F-58E66B141203}" type="datetime1">
              <a:rPr lang="en-US" smtClean="0"/>
              <a:pPr/>
              <a:t>10/6/2026</a:t>
            </a:fld>
            <a:endParaRPr lang="en-US" dirty="0"/>
          </a:p>
        </p:txBody>
      </p:sp>
      <p:sp>
        <p:nvSpPr>
          <p:cNvPr id="5" name="Footer Placeholder 4">
            <a:extLst>
              <a:ext uri="{FF2B5EF4-FFF2-40B4-BE49-F238E27FC236}">
                <a16:creationId xmlns:a16="http://schemas.microsoft.com/office/drawing/2014/main" id="{6D5D936A-402E-2643-BC23-9FFDBB7189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003F8D-4C62-8246-A9C9-F567613401DD}"/>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575304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305B7A-0DA0-914C-BF32-308B0A1D37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38B2C1-3648-864E-BE9D-6955702B70F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BA409-A439-7946-849E-1C52DE1E2024}"/>
              </a:ext>
            </a:extLst>
          </p:cNvPr>
          <p:cNvSpPr>
            <a:spLocks noGrp="1"/>
          </p:cNvSpPr>
          <p:nvPr>
            <p:ph type="dt" sz="half" idx="10"/>
          </p:nvPr>
        </p:nvSpPr>
        <p:spPr/>
        <p:txBody>
          <a:bodyPr/>
          <a:lstStyle/>
          <a:p>
            <a:fld id="{7E9FD414-97F5-4349-956F-7065147EBD6A}" type="datetime1">
              <a:rPr lang="en-US" smtClean="0"/>
              <a:t>10/6/2026</a:t>
            </a:fld>
            <a:endParaRPr lang="en-US"/>
          </a:p>
        </p:txBody>
      </p:sp>
      <p:sp>
        <p:nvSpPr>
          <p:cNvPr id="5" name="Footer Placeholder 4">
            <a:extLst>
              <a:ext uri="{FF2B5EF4-FFF2-40B4-BE49-F238E27FC236}">
                <a16:creationId xmlns:a16="http://schemas.microsoft.com/office/drawing/2014/main" id="{C4645A88-8207-164E-BEE0-99140ED4EF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024272-4864-7D45-9A42-761E1FA3DF97}"/>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86807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F611339D-9441-E041-B2E9-4C0910A93544}"/>
              </a:ext>
            </a:extLst>
          </p:cNvPr>
          <p:cNvPicPr>
            <a:picLocks noChangeAspect="1"/>
          </p:cNvPicPr>
          <p:nvPr userDrawn="1"/>
        </p:nvPicPr>
        <p:blipFill>
          <a:blip r:embed="rId16"/>
          <a:stretch>
            <a:fillRect/>
          </a:stretch>
        </p:blipFill>
        <p:spPr>
          <a:xfrm>
            <a:off x="0" y="0"/>
            <a:ext cx="5181600" cy="6858000"/>
          </a:xfrm>
          <a:prstGeom prst="rect">
            <a:avLst/>
          </a:prstGeom>
        </p:spPr>
      </p:pic>
      <p:sp>
        <p:nvSpPr>
          <p:cNvPr id="18" name="Rectangle 17">
            <a:extLst>
              <a:ext uri="{FF2B5EF4-FFF2-40B4-BE49-F238E27FC236}">
                <a16:creationId xmlns:a16="http://schemas.microsoft.com/office/drawing/2014/main" id="{AA5892A3-6598-9946-BFAB-2669F7042AF7}"/>
              </a:ext>
            </a:extLst>
          </p:cNvPr>
          <p:cNvSpPr/>
          <p:nvPr userDrawn="1"/>
        </p:nvSpPr>
        <p:spPr>
          <a:xfrm>
            <a:off x="0" y="0"/>
            <a:ext cx="5185458"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9">
            <a:extLst>
              <a:ext uri="{FF2B5EF4-FFF2-40B4-BE49-F238E27FC236}">
                <a16:creationId xmlns:a16="http://schemas.microsoft.com/office/drawing/2014/main" id="{A39346B6-6331-E24C-B042-35D45FE6E628}"/>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a:gsLst>
              <a:gs pos="95000">
                <a:srgbClr val="97AEC8"/>
              </a:gs>
              <a:gs pos="0">
                <a:schemeClr val="bg1"/>
              </a:gs>
            </a:gsLst>
            <a:lin ang="5400000" scaled="1"/>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0" name="Freeform 10">
            <a:extLst>
              <a:ext uri="{FF2B5EF4-FFF2-40B4-BE49-F238E27FC236}">
                <a16:creationId xmlns:a16="http://schemas.microsoft.com/office/drawing/2014/main" id="{DBD1FB51-2DD7-6D45-B41F-6F9CF070D72A}"/>
              </a:ext>
            </a:extLst>
          </p:cNvPr>
          <p:cNvSpPr>
            <a:spLocks/>
          </p:cNvSpPr>
          <p:nvPr userDrawn="1"/>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85000">
                <a:srgbClr val="DFE9FC"/>
              </a:gs>
              <a:gs pos="80000">
                <a:srgbClr val="F2F7FA"/>
              </a:gs>
              <a:gs pos="65000">
                <a:schemeClr val="bg1"/>
              </a:gs>
            </a:gsLst>
            <a:path path="circle">
              <a:fillToRect l="100000" b="100000"/>
            </a:path>
            <a:tileRect t="-100000" r="-100000"/>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Placeholder 1">
            <a:extLst>
              <a:ext uri="{FF2B5EF4-FFF2-40B4-BE49-F238E27FC236}">
                <a16:creationId xmlns:a16="http://schemas.microsoft.com/office/drawing/2014/main" id="{8C6A3198-B9B2-E544-8BCC-5966A77B5813}"/>
              </a:ext>
            </a:extLst>
          </p:cNvPr>
          <p:cNvSpPr>
            <a:spLocks noGrp="1"/>
          </p:cNvSpPr>
          <p:nvPr>
            <p:ph type="title"/>
          </p:nvPr>
        </p:nvSpPr>
        <p:spPr>
          <a:xfrm>
            <a:off x="4901938" y="1104144"/>
            <a:ext cx="6816649" cy="646331"/>
          </a:xfrm>
          <a:prstGeom prst="rect">
            <a:avLst/>
          </a:prstGeom>
        </p:spPr>
        <p:txBody>
          <a:bodyPr vert="horz" lIns="91440" tIns="45720" rIns="91440" bIns="45720" rtlCol="0" anchor="ctr">
            <a:spAutoFit/>
          </a:bodyPr>
          <a:lstStyle/>
          <a:p>
            <a:r>
              <a:rPr lang="en-US" dirty="0"/>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p:ph type="body" idx="1"/>
          </p:nvPr>
        </p:nvSpPr>
        <p:spPr>
          <a:xfrm>
            <a:off x="4901939" y="2214710"/>
            <a:ext cx="6678104" cy="369332"/>
          </a:xfrm>
          <a:prstGeom prst="rect">
            <a:avLst/>
          </a:prstGeom>
        </p:spPr>
        <p:txBody>
          <a:bodyPr vert="horz" lIns="91440" tIns="45720" rIns="91440" bIns="45720" rtlCol="0">
            <a:spAutoFit/>
          </a:bodyPr>
          <a:lstStyle/>
          <a:p>
            <a:pPr lvl="0"/>
            <a:r>
              <a:rPr lang="en-US" dirty="0"/>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p:ph type="dt" sz="half" idx="2"/>
          </p:nvPr>
        </p:nvSpPr>
        <p:spPr>
          <a:xfrm>
            <a:off x="93481" y="6424167"/>
            <a:ext cx="2743200" cy="365125"/>
          </a:xfrm>
          <a:prstGeom prst="rect">
            <a:avLst/>
          </a:prstGeom>
        </p:spPr>
        <p:txBody>
          <a:bodyPr vert="horz" lIns="91440" tIns="45720" rIns="91440" bIns="45720" rtlCol="0" anchor="ctr"/>
          <a:lstStyle>
            <a:lvl1pPr algn="l">
              <a:defRPr sz="1000">
                <a:solidFill>
                  <a:schemeClr val="bg2"/>
                </a:solidFill>
                <a:latin typeface="Arial" panose="020B0604020202020204" pitchFamily="34" charset="0"/>
                <a:cs typeface="Arial" panose="020B0604020202020204" pitchFamily="34" charset="0"/>
              </a:defRPr>
            </a:lvl1pPr>
          </a:lstStyle>
          <a:p>
            <a:fld id="{FE265B34-5576-8945-9C09-BFD5396E40FC}" type="datetime1">
              <a:rPr lang="en-US" smtClean="0"/>
              <a:pPr/>
              <a:t>10/6/2026</a:t>
            </a:fld>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p:ph type="ftr" sz="quarter" idx="3"/>
          </p:nvPr>
        </p:nvSpPr>
        <p:spPr>
          <a:xfrm>
            <a:off x="4038600" y="6424167"/>
            <a:ext cx="4114800" cy="365125"/>
          </a:xfrm>
          <a:prstGeom prst="rect">
            <a:avLst/>
          </a:prstGeom>
        </p:spPr>
        <p:txBody>
          <a:bodyPr vert="horz" lIns="91440" tIns="45720" rIns="91440" bIns="45720" rtlCol="0" anchor="ctr"/>
          <a:lstStyle>
            <a:lvl1pPr algn="ctr">
              <a:defRPr sz="1000">
                <a:solidFill>
                  <a:srgbClr val="95BEF5"/>
                </a:solidFill>
                <a:latin typeface="Arial" panose="020B0604020202020204" pitchFamily="34" charset="0"/>
                <a:cs typeface="Arial" panose="020B0604020202020204" pitchFamily="34" charset="0"/>
              </a:defRPr>
            </a:lvl1pPr>
          </a:lstStyle>
          <a:p>
            <a:endParaRPr lang="en-US" dirty="0"/>
          </a:p>
        </p:txBody>
      </p:sp>
      <p:sp>
        <p:nvSpPr>
          <p:cNvPr id="12" name="Slide Number Placeholder 5">
            <a:extLst>
              <a:ext uri="{FF2B5EF4-FFF2-40B4-BE49-F238E27FC236}">
                <a16:creationId xmlns:a16="http://schemas.microsoft.com/office/drawing/2014/main" id="{CD36FBD5-8711-FF4C-80EC-9608CF61C43C}"/>
              </a:ext>
            </a:extLst>
          </p:cNvPr>
          <p:cNvSpPr>
            <a:spLocks noGrp="1"/>
          </p:cNvSpPr>
          <p:nvPr>
            <p:ph type="sldNum" sz="quarter" idx="4"/>
          </p:nvPr>
        </p:nvSpPr>
        <p:spPr>
          <a:xfrm>
            <a:off x="9355319" y="6422339"/>
            <a:ext cx="2743200" cy="365125"/>
          </a:xfrm>
          <a:prstGeom prst="rect">
            <a:avLst/>
          </a:prstGeom>
        </p:spPr>
        <p:txBody>
          <a:bodyPr vert="horz" lIns="91440" tIns="45720" rIns="91440" bIns="45720" rtlCol="0" anchor="ctr"/>
          <a:lstStyle>
            <a:lvl1pPr algn="r">
              <a:defRPr sz="1200">
                <a:solidFill>
                  <a:srgbClr val="88AEE1"/>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45827067"/>
      </p:ext>
    </p:extLst>
  </p:cSld>
  <p:clrMap bg1="lt1" tx1="dk1" bg2="lt2" tx2="dk2" accent1="accent1" accent2="accent2" accent3="accent3" accent4="accent4" accent5="accent5" accent6="accent6" hlink="hlink" folHlink="folHlink"/>
  <p:sldLayoutIdLst>
    <p:sldLayoutId id="2147483666" r:id="rId1"/>
    <p:sldLayoutId id="2147483665" r:id="rId2"/>
    <p:sldLayoutId id="2147483650" r:id="rId3"/>
    <p:sldLayoutId id="2147483660" r:id="rId4"/>
    <p:sldLayoutId id="2147483662" r:id="rId5"/>
    <p:sldLayoutId id="2147483663" r:id="rId6"/>
    <p:sldLayoutId id="2147483651" r:id="rId7"/>
    <p:sldLayoutId id="2147483653" r:id="rId8"/>
    <p:sldLayoutId id="2147483654" r:id="rId9"/>
    <p:sldLayoutId id="2147483655" r:id="rId10"/>
    <p:sldLayoutId id="2147483656" r:id="rId11"/>
    <p:sldLayoutId id="2147483657"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image" Target="../media/image10.png"/><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image" Target="../media/image9.jpeg"/><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29" Type="http://schemas.openxmlformats.org/officeDocument/2006/relationships/image" Target="../media/image13.jpe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slideLayout" Target="../slideLayouts/slideLayout4.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image" Target="../media/image12.png"/><Relationship Id="rId10" Type="http://schemas.openxmlformats.org/officeDocument/2006/relationships/tags" Target="../tags/tag10.xml"/><Relationship Id="rId19" Type="http://schemas.openxmlformats.org/officeDocument/2006/relationships/tags" Target="../tags/tag19.xml"/><Relationship Id="rId31" Type="http://schemas.openxmlformats.org/officeDocument/2006/relationships/image" Target="../media/image15.jpeg"/><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image" Target="../media/image11.jpeg"/><Relationship Id="rId30"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20.jpe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1.png"/><Relationship Id="rId4"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video" Target="../media/media5.mp4"/><Relationship Id="rId13" Type="http://schemas.openxmlformats.org/officeDocument/2006/relationships/image" Target="../media/image41.png"/><Relationship Id="rId3" Type="http://schemas.microsoft.com/office/2007/relationships/media" Target="../media/media3.mp4"/><Relationship Id="rId7" Type="http://schemas.microsoft.com/office/2007/relationships/media" Target="../media/media5.mp4"/><Relationship Id="rId12" Type="http://schemas.openxmlformats.org/officeDocument/2006/relationships/image" Target="../media/image40.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video" Target="../media/media4.mp4"/><Relationship Id="rId11" Type="http://schemas.openxmlformats.org/officeDocument/2006/relationships/image" Target="../media/image39.png"/><Relationship Id="rId5" Type="http://schemas.microsoft.com/office/2007/relationships/media" Target="../media/media4.mp4"/><Relationship Id="rId15" Type="http://schemas.openxmlformats.org/officeDocument/2006/relationships/image" Target="../media/image43.png"/><Relationship Id="rId10" Type="http://schemas.openxmlformats.org/officeDocument/2006/relationships/image" Target="../media/image38.png"/><Relationship Id="rId4" Type="http://schemas.openxmlformats.org/officeDocument/2006/relationships/video" Target="../media/media3.mp4"/><Relationship Id="rId9" Type="http://schemas.openxmlformats.org/officeDocument/2006/relationships/slideLayout" Target="../slideLayouts/slideLayout6.xml"/><Relationship Id="rId14" Type="http://schemas.openxmlformats.org/officeDocument/2006/relationships/image" Target="../media/image42.png"/></Relationships>
</file>

<file path=ppt/slides/_rels/slide20.xml.rels><?xml version="1.0" encoding="UTF-8" standalone="yes"?>
<Relationships xmlns="http://schemas.openxmlformats.org/package/2006/relationships"><Relationship Id="rId8" Type="http://schemas.openxmlformats.org/officeDocument/2006/relationships/image" Target="../media/image46.png"/><Relationship Id="rId3" Type="http://schemas.microsoft.com/office/2007/relationships/media" Target="../media/media7.mp4"/><Relationship Id="rId7" Type="http://schemas.openxmlformats.org/officeDocument/2006/relationships/image" Target="../media/image45.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44.png"/><Relationship Id="rId5" Type="http://schemas.openxmlformats.org/officeDocument/2006/relationships/slideLayout" Target="../slideLayouts/slideLayout6.xml"/><Relationship Id="rId4" Type="http://schemas.openxmlformats.org/officeDocument/2006/relationships/video" Target="../media/media7.mp4"/></Relationships>
</file>

<file path=ppt/slides/_rels/slide2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6.xml"/><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6.xml"/><Relationship Id="rId5" Type="http://schemas.openxmlformats.org/officeDocument/2006/relationships/image" Target="../media/image54.png"/><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866A562-E637-7841-B37C-C6B5078EFE85}"/>
              </a:ext>
            </a:extLst>
          </p:cNvPr>
          <p:cNvPicPr>
            <a:picLocks noChangeAspect="1"/>
          </p:cNvPicPr>
          <p:nvPr/>
        </p:nvPicPr>
        <p:blipFill>
          <a:blip r:embed="rId2"/>
          <a:stretch>
            <a:fillRect/>
          </a:stretch>
        </p:blipFill>
        <p:spPr>
          <a:xfrm>
            <a:off x="0" y="-11593"/>
            <a:ext cx="12192000" cy="6858000"/>
          </a:xfrm>
          <a:prstGeom prst="rect">
            <a:avLst/>
          </a:prstGeom>
        </p:spPr>
      </p:pic>
      <p:sp>
        <p:nvSpPr>
          <p:cNvPr id="2" name="Subtitle 31">
            <a:extLst>
              <a:ext uri="{FF2B5EF4-FFF2-40B4-BE49-F238E27FC236}">
                <a16:creationId xmlns:a16="http://schemas.microsoft.com/office/drawing/2014/main" id="{276CAFD2-8DA9-603D-F8DF-4C4513C1AFD2}"/>
              </a:ext>
            </a:extLst>
          </p:cNvPr>
          <p:cNvSpPr txBox="1">
            <a:spLocks/>
          </p:cNvSpPr>
          <p:nvPr/>
        </p:nvSpPr>
        <p:spPr>
          <a:xfrm>
            <a:off x="175284" y="4145181"/>
            <a:ext cx="4587216" cy="3334246"/>
          </a:xfrm>
          <a:prstGeom prst="rect">
            <a:avLst/>
          </a:prstGeom>
        </p:spPr>
        <p:txBody>
          <a:bodyPr wrap="square">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err="1">
                <a:solidFill>
                  <a:schemeClr val="bg1"/>
                </a:solidFill>
              </a:rPr>
              <a:t>xEVA</a:t>
            </a:r>
            <a:r>
              <a:rPr lang="en-US" sz="2400" dirty="0">
                <a:solidFill>
                  <a:schemeClr val="bg1"/>
                </a:solidFill>
              </a:rPr>
              <a:t> Systems All Hands – </a:t>
            </a:r>
          </a:p>
          <a:p>
            <a:r>
              <a:rPr lang="en-US" sz="2400" dirty="0">
                <a:solidFill>
                  <a:schemeClr val="bg1"/>
                </a:solidFill>
              </a:rPr>
              <a:t>EVA Fire Lessons Learned</a:t>
            </a:r>
          </a:p>
          <a:p>
            <a:r>
              <a:rPr lang="en-US" dirty="0">
                <a:solidFill>
                  <a:schemeClr val="bg1"/>
                </a:solidFill>
              </a:rPr>
              <a:t> 09/15/26</a:t>
            </a:r>
          </a:p>
          <a:p>
            <a:pPr>
              <a:spcBef>
                <a:spcPts val="400"/>
              </a:spcBef>
            </a:pPr>
            <a:r>
              <a:rPr lang="en-US" b="1" dirty="0">
                <a:solidFill>
                  <a:schemeClr val="bg1"/>
                </a:solidFill>
              </a:rPr>
              <a:t>Presented by: </a:t>
            </a:r>
          </a:p>
          <a:p>
            <a:pPr>
              <a:spcBef>
                <a:spcPts val="400"/>
              </a:spcBef>
            </a:pPr>
            <a:r>
              <a:rPr lang="en-US" b="1" dirty="0">
                <a:solidFill>
                  <a:schemeClr val="bg1"/>
                </a:solidFill>
              </a:rPr>
              <a:t>Jonathan Tylka</a:t>
            </a:r>
          </a:p>
          <a:p>
            <a:pPr>
              <a:spcBef>
                <a:spcPts val="400"/>
              </a:spcBef>
            </a:pPr>
            <a:r>
              <a:rPr lang="en-US" sz="1400" b="1" dirty="0">
                <a:solidFill>
                  <a:schemeClr val="bg1"/>
                </a:solidFill>
              </a:rPr>
              <a:t>NASA White Sands Test Facility</a:t>
            </a:r>
          </a:p>
          <a:p>
            <a:pPr>
              <a:spcBef>
                <a:spcPts val="400"/>
              </a:spcBef>
            </a:pPr>
            <a:r>
              <a:rPr lang="en-US" sz="1400" b="1" dirty="0">
                <a:solidFill>
                  <a:schemeClr val="bg1"/>
                </a:solidFill>
              </a:rPr>
              <a:t>Materials and Components Laboratories</a:t>
            </a:r>
          </a:p>
          <a:p>
            <a:pPr>
              <a:spcBef>
                <a:spcPts val="400"/>
              </a:spcBef>
            </a:pPr>
            <a:endParaRPr lang="en-US" dirty="0"/>
          </a:p>
          <a:p>
            <a:pPr>
              <a:spcBef>
                <a:spcPts val="400"/>
              </a:spcBef>
            </a:pPr>
            <a:endParaRPr lang="en-US" dirty="0"/>
          </a:p>
        </p:txBody>
      </p:sp>
      <p:sp>
        <p:nvSpPr>
          <p:cNvPr id="3" name="TextBox 2">
            <a:extLst>
              <a:ext uri="{FF2B5EF4-FFF2-40B4-BE49-F238E27FC236}">
                <a16:creationId xmlns:a16="http://schemas.microsoft.com/office/drawing/2014/main" id="{7CBEE380-9E52-EA14-799A-E8F02DE312E3}"/>
              </a:ext>
            </a:extLst>
          </p:cNvPr>
          <p:cNvSpPr txBox="1"/>
          <p:nvPr/>
        </p:nvSpPr>
        <p:spPr>
          <a:xfrm>
            <a:off x="114300" y="-11593"/>
            <a:ext cx="6683188" cy="923330"/>
          </a:xfrm>
          <a:prstGeom prst="rect">
            <a:avLst/>
          </a:prstGeom>
          <a:noFill/>
        </p:spPr>
        <p:txBody>
          <a:bodyPr wrap="square" rtlCol="0">
            <a:spAutoFit/>
          </a:bodyPr>
          <a:lstStyle/>
          <a:p>
            <a:r>
              <a:rPr lang="en-US" i="1" dirty="0">
                <a:solidFill>
                  <a:schemeClr val="bg1"/>
                </a:solidFill>
              </a:rPr>
              <a:t>Trade names are used in this presentation for identification only. Their usage does not constitute an official endorsement, either expressed or implied, by the National Aeronautics and Space Administration.</a:t>
            </a:r>
            <a:endParaRPr lang="en-US" dirty="0">
              <a:solidFill>
                <a:schemeClr val="bg1"/>
              </a:solidFill>
            </a:endParaRPr>
          </a:p>
        </p:txBody>
      </p:sp>
    </p:spTree>
    <p:extLst>
      <p:ext uri="{BB962C8B-B14F-4D97-AF65-F5344CB8AC3E}">
        <p14:creationId xmlns:p14="http://schemas.microsoft.com/office/powerpoint/2010/main" val="643987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a:extLst>
              <a:ext uri="{FF2B5EF4-FFF2-40B4-BE49-F238E27FC236}">
                <a16:creationId xmlns:a16="http://schemas.microsoft.com/office/drawing/2014/main" id="{EBDE7BB7-A0E2-2619-37C4-91E8FB071CC5}"/>
              </a:ext>
            </a:extLst>
          </p:cNvPr>
          <p:cNvSpPr>
            <a:spLocks noGrp="1" noChangeArrowheads="1"/>
          </p:cNvSpPr>
          <p:nvPr>
            <p:ph type="title"/>
          </p:nvPr>
        </p:nvSpPr>
        <p:spPr>
          <a:xfrm>
            <a:off x="1754441" y="201822"/>
            <a:ext cx="8420100" cy="646331"/>
          </a:xfrm>
          <a:noFill/>
        </p:spPr>
        <p:txBody>
          <a:bodyPr>
            <a:normAutofit/>
          </a:bodyPr>
          <a:lstStyle/>
          <a:p>
            <a:pPr eaLnBrk="1" hangingPunct="1"/>
            <a:r>
              <a:rPr lang="en-US" altLang="en-US" dirty="0"/>
              <a:t>How Do We Typically Prevent Fires?</a:t>
            </a:r>
          </a:p>
        </p:txBody>
      </p:sp>
      <p:pic>
        <p:nvPicPr>
          <p:cNvPr id="7170" name="Picture 2" descr="FIRE TRI">
            <a:extLst>
              <a:ext uri="{FF2B5EF4-FFF2-40B4-BE49-F238E27FC236}">
                <a16:creationId xmlns:a16="http://schemas.microsoft.com/office/drawing/2014/main" id="{66F68E91-3489-AC79-8BB8-F5D6B35CAE2F}"/>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14800" y="1656159"/>
            <a:ext cx="4252913" cy="354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5" name="Text Box 7">
            <a:extLst>
              <a:ext uri="{FF2B5EF4-FFF2-40B4-BE49-F238E27FC236}">
                <a16:creationId xmlns:a16="http://schemas.microsoft.com/office/drawing/2014/main" id="{EF309729-56BF-4FAE-C5D6-542B7DAE2EC2}"/>
              </a:ext>
            </a:extLst>
          </p:cNvPr>
          <p:cNvSpPr txBox="1">
            <a:spLocks noChangeArrowheads="1"/>
          </p:cNvSpPr>
          <p:nvPr/>
        </p:nvSpPr>
        <p:spPr bwMode="auto">
          <a:xfrm>
            <a:off x="4267200" y="5468302"/>
            <a:ext cx="4191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400" dirty="0">
                <a:latin typeface="Aptos" panose="020B0004020202020204" pitchFamily="34" charset="0"/>
              </a:rPr>
              <a:t>Air (21% oxygen)</a:t>
            </a:r>
          </a:p>
        </p:txBody>
      </p:sp>
      <p:sp>
        <p:nvSpPr>
          <p:cNvPr id="7176" name="Text Box 8">
            <a:extLst>
              <a:ext uri="{FF2B5EF4-FFF2-40B4-BE49-F238E27FC236}">
                <a16:creationId xmlns:a16="http://schemas.microsoft.com/office/drawing/2014/main" id="{DEFB98BC-7D74-F05F-EA04-693E6D839159}"/>
              </a:ext>
            </a:extLst>
          </p:cNvPr>
          <p:cNvSpPr txBox="1">
            <a:spLocks noChangeArrowheads="1"/>
          </p:cNvSpPr>
          <p:nvPr/>
        </p:nvSpPr>
        <p:spPr bwMode="auto">
          <a:xfrm>
            <a:off x="3082803" y="2543052"/>
            <a:ext cx="14176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dirty="0">
                <a:latin typeface="Aptos" panose="020B0004020202020204" pitchFamily="34" charset="0"/>
              </a:rPr>
              <a:t>Forest</a:t>
            </a:r>
          </a:p>
          <a:p>
            <a:pPr eaLnBrk="1" hangingPunct="1">
              <a:spcBef>
                <a:spcPct val="0"/>
              </a:spcBef>
              <a:buFontTx/>
              <a:buNone/>
            </a:pPr>
            <a:r>
              <a:rPr lang="en-US" altLang="en-US" sz="2400" dirty="0">
                <a:latin typeface="Aptos" panose="020B0004020202020204" pitchFamily="34" charset="0"/>
              </a:rPr>
              <a:t>Carpet</a:t>
            </a:r>
          </a:p>
          <a:p>
            <a:pPr eaLnBrk="1" hangingPunct="1">
              <a:spcBef>
                <a:spcPct val="0"/>
              </a:spcBef>
              <a:buFontTx/>
              <a:buNone/>
            </a:pPr>
            <a:r>
              <a:rPr lang="en-US" altLang="en-US" sz="2400" dirty="0">
                <a:latin typeface="Aptos" panose="020B0004020202020204" pitchFamily="34" charset="0"/>
              </a:rPr>
              <a:t>Furniture</a:t>
            </a:r>
          </a:p>
        </p:txBody>
      </p:sp>
      <p:sp>
        <p:nvSpPr>
          <p:cNvPr id="7177" name="Text Box 9">
            <a:extLst>
              <a:ext uri="{FF2B5EF4-FFF2-40B4-BE49-F238E27FC236}">
                <a16:creationId xmlns:a16="http://schemas.microsoft.com/office/drawing/2014/main" id="{4519B8E2-8AEF-8630-3531-CCAEC3BE6D48}"/>
              </a:ext>
            </a:extLst>
          </p:cNvPr>
          <p:cNvSpPr txBox="1">
            <a:spLocks noChangeArrowheads="1"/>
          </p:cNvSpPr>
          <p:nvPr/>
        </p:nvSpPr>
        <p:spPr bwMode="auto">
          <a:xfrm>
            <a:off x="7980996" y="2542873"/>
            <a:ext cx="294022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dirty="0">
                <a:latin typeface="Aptos" panose="020B0004020202020204" pitchFamily="34" charset="0"/>
              </a:rPr>
              <a:t>Cigarette butt</a:t>
            </a:r>
          </a:p>
          <a:p>
            <a:pPr eaLnBrk="1" hangingPunct="1">
              <a:spcBef>
                <a:spcPct val="0"/>
              </a:spcBef>
              <a:buFontTx/>
              <a:buNone/>
            </a:pPr>
            <a:r>
              <a:rPr lang="en-US" altLang="en-US" sz="2400" dirty="0">
                <a:latin typeface="Aptos" panose="020B0004020202020204" pitchFamily="34" charset="0"/>
              </a:rPr>
              <a:t>Spark from fireplace</a:t>
            </a:r>
          </a:p>
          <a:p>
            <a:pPr eaLnBrk="1" hangingPunct="1">
              <a:spcBef>
                <a:spcPct val="0"/>
              </a:spcBef>
              <a:buFontTx/>
              <a:buNone/>
            </a:pPr>
            <a:r>
              <a:rPr lang="en-US" altLang="en-US" sz="2400" dirty="0">
                <a:latin typeface="Aptos" panose="020B0004020202020204" pitchFamily="34" charset="0"/>
              </a:rPr>
              <a:t>Matches</a:t>
            </a:r>
          </a:p>
        </p:txBody>
      </p:sp>
      <p:sp>
        <p:nvSpPr>
          <p:cNvPr id="4" name="Text Box 5">
            <a:extLst>
              <a:ext uri="{FF2B5EF4-FFF2-40B4-BE49-F238E27FC236}">
                <a16:creationId xmlns:a16="http://schemas.microsoft.com/office/drawing/2014/main" id="{103D55B3-1085-4E2C-BB73-22D6E0DD8B18}"/>
              </a:ext>
            </a:extLst>
          </p:cNvPr>
          <p:cNvSpPr txBox="1">
            <a:spLocks noChangeArrowheads="1"/>
          </p:cNvSpPr>
          <p:nvPr/>
        </p:nvSpPr>
        <p:spPr bwMode="auto">
          <a:xfrm rot="-3502596">
            <a:off x="5028613" y="3251384"/>
            <a:ext cx="781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dirty="0">
                <a:latin typeface="Aptos" panose="020B0004020202020204" pitchFamily="34" charset="0"/>
              </a:rPr>
              <a:t>Fuel</a:t>
            </a:r>
          </a:p>
        </p:txBody>
      </p:sp>
      <p:sp>
        <p:nvSpPr>
          <p:cNvPr id="5" name="Text Box 6">
            <a:extLst>
              <a:ext uri="{FF2B5EF4-FFF2-40B4-BE49-F238E27FC236}">
                <a16:creationId xmlns:a16="http://schemas.microsoft.com/office/drawing/2014/main" id="{B739002E-5970-15FC-67FD-C2A76DF21877}"/>
              </a:ext>
            </a:extLst>
          </p:cNvPr>
          <p:cNvSpPr txBox="1">
            <a:spLocks noChangeArrowheads="1"/>
          </p:cNvSpPr>
          <p:nvPr/>
        </p:nvSpPr>
        <p:spPr bwMode="auto">
          <a:xfrm rot="3528846">
            <a:off x="6756287" y="3379159"/>
            <a:ext cx="828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dirty="0">
                <a:latin typeface="Aptos" panose="020B0004020202020204" pitchFamily="34" charset="0"/>
              </a:rPr>
              <a:t>Heat</a:t>
            </a:r>
          </a:p>
        </p:txBody>
      </p:sp>
      <p:sp>
        <p:nvSpPr>
          <p:cNvPr id="6" name="Text Box 4">
            <a:extLst>
              <a:ext uri="{FF2B5EF4-FFF2-40B4-BE49-F238E27FC236}">
                <a16:creationId xmlns:a16="http://schemas.microsoft.com/office/drawing/2014/main" id="{7ED97A38-E0ED-7D07-4F36-2EC80E880A2B}"/>
              </a:ext>
            </a:extLst>
          </p:cNvPr>
          <p:cNvSpPr txBox="1">
            <a:spLocks noChangeArrowheads="1"/>
          </p:cNvSpPr>
          <p:nvPr/>
        </p:nvSpPr>
        <p:spPr bwMode="auto">
          <a:xfrm>
            <a:off x="5430837" y="4724400"/>
            <a:ext cx="16208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400" dirty="0">
                <a:latin typeface="Aptos" panose="020B0004020202020204" pitchFamily="34" charset="0"/>
              </a:rPr>
              <a:t>Oxidizer</a:t>
            </a:r>
          </a:p>
        </p:txBody>
      </p:sp>
      <p:sp>
        <p:nvSpPr>
          <p:cNvPr id="13" name="Rectangle 3">
            <a:extLst>
              <a:ext uri="{FF2B5EF4-FFF2-40B4-BE49-F238E27FC236}">
                <a16:creationId xmlns:a16="http://schemas.microsoft.com/office/drawing/2014/main" id="{8C64DBFF-81FF-AD1B-E738-057A82D6582B}"/>
              </a:ext>
            </a:extLst>
          </p:cNvPr>
          <p:cNvSpPr txBox="1">
            <a:spLocks noChangeArrowheads="1"/>
          </p:cNvSpPr>
          <p:nvPr/>
        </p:nvSpPr>
        <p:spPr>
          <a:xfrm>
            <a:off x="1885950" y="298768"/>
            <a:ext cx="8420100" cy="45243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pPr fontAlgn="auto">
              <a:spcAft>
                <a:spcPts val="0"/>
              </a:spcAft>
            </a:pPr>
            <a:r>
              <a:rPr lang="en-US" altLang="en-US" sz="4000" dirty="0">
                <a:solidFill>
                  <a:schemeClr val="tx1"/>
                </a:solidFill>
                <a:latin typeface="Arial" panose="020B0604020202020204" pitchFamily="34" charset="0"/>
                <a:cs typeface="Arial" panose="020B0604020202020204" pitchFamily="34" charset="0"/>
              </a:rPr>
              <a:t>It’s Harder With An Oxygen System</a:t>
            </a:r>
          </a:p>
        </p:txBody>
      </p:sp>
      <p:sp>
        <p:nvSpPr>
          <p:cNvPr id="14" name="Text Box 7">
            <a:extLst>
              <a:ext uri="{FF2B5EF4-FFF2-40B4-BE49-F238E27FC236}">
                <a16:creationId xmlns:a16="http://schemas.microsoft.com/office/drawing/2014/main" id="{596893AF-F2BC-992E-59CB-29F53DF0860C}"/>
              </a:ext>
            </a:extLst>
          </p:cNvPr>
          <p:cNvSpPr txBox="1">
            <a:spLocks noChangeArrowheads="1"/>
          </p:cNvSpPr>
          <p:nvPr/>
        </p:nvSpPr>
        <p:spPr bwMode="auto">
          <a:xfrm>
            <a:off x="4270248" y="5468509"/>
            <a:ext cx="41767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400" dirty="0">
                <a:latin typeface="Aptos" panose="020B0004020202020204" pitchFamily="34" charset="0"/>
              </a:rPr>
              <a:t>100% oxygen</a:t>
            </a:r>
          </a:p>
        </p:txBody>
      </p:sp>
      <p:sp>
        <p:nvSpPr>
          <p:cNvPr id="15" name="Text Box 8">
            <a:extLst>
              <a:ext uri="{FF2B5EF4-FFF2-40B4-BE49-F238E27FC236}">
                <a16:creationId xmlns:a16="http://schemas.microsoft.com/office/drawing/2014/main" id="{D1CF23FA-E837-AE83-CEEF-3E43881299D5}"/>
              </a:ext>
            </a:extLst>
          </p:cNvPr>
          <p:cNvSpPr txBox="1">
            <a:spLocks noChangeArrowheads="1"/>
          </p:cNvSpPr>
          <p:nvPr/>
        </p:nvSpPr>
        <p:spPr bwMode="auto">
          <a:xfrm>
            <a:off x="2054171" y="2459901"/>
            <a:ext cx="2973891"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dirty="0">
                <a:latin typeface="Aptos" panose="020B0004020202020204" pitchFamily="34" charset="0"/>
              </a:rPr>
              <a:t>System components</a:t>
            </a:r>
          </a:p>
          <a:p>
            <a:pPr marL="228600" indent="-228600" eaLnBrk="1" hangingPunct="1">
              <a:spcBef>
                <a:spcPct val="0"/>
              </a:spcBef>
            </a:pPr>
            <a:r>
              <a:rPr lang="en-US" altLang="en-US" sz="2400" dirty="0">
                <a:latin typeface="Aptos" panose="020B0004020202020204" pitchFamily="34" charset="0"/>
              </a:rPr>
              <a:t> </a:t>
            </a:r>
            <a:r>
              <a:rPr lang="en-US" altLang="en-US" sz="2100" dirty="0" err="1">
                <a:latin typeface="Aptos" panose="020B0004020202020204" pitchFamily="34" charset="0"/>
              </a:rPr>
              <a:t>Softgoods</a:t>
            </a:r>
            <a:endParaRPr lang="en-US" altLang="en-US" sz="2100" dirty="0">
              <a:latin typeface="Aptos" panose="020B0004020202020204" pitchFamily="34" charset="0"/>
            </a:endParaRPr>
          </a:p>
          <a:p>
            <a:pPr marL="228600" indent="-228600" eaLnBrk="1" hangingPunct="1">
              <a:spcBef>
                <a:spcPct val="0"/>
              </a:spcBef>
            </a:pPr>
            <a:r>
              <a:rPr lang="en-US" altLang="en-US" sz="2100" dirty="0">
                <a:latin typeface="Aptos" panose="020B0004020202020204" pitchFamily="34" charset="0"/>
              </a:rPr>
              <a:t> Metal bodies</a:t>
            </a:r>
          </a:p>
          <a:p>
            <a:pPr eaLnBrk="1" hangingPunct="1">
              <a:spcBef>
                <a:spcPct val="0"/>
              </a:spcBef>
              <a:buFontTx/>
              <a:buNone/>
            </a:pPr>
            <a:r>
              <a:rPr lang="en-US" altLang="en-US" sz="2400" dirty="0">
                <a:latin typeface="Aptos" panose="020B0004020202020204" pitchFamily="34" charset="0"/>
              </a:rPr>
              <a:t>Lubricants</a:t>
            </a:r>
          </a:p>
          <a:p>
            <a:pPr eaLnBrk="1" hangingPunct="1">
              <a:spcBef>
                <a:spcPct val="0"/>
              </a:spcBef>
              <a:buFontTx/>
              <a:buNone/>
            </a:pPr>
            <a:r>
              <a:rPr lang="en-US" altLang="en-US" sz="2400" dirty="0">
                <a:latin typeface="Aptos" panose="020B0004020202020204" pitchFamily="34" charset="0"/>
              </a:rPr>
              <a:t>Contaminants</a:t>
            </a:r>
          </a:p>
        </p:txBody>
      </p:sp>
      <p:sp>
        <p:nvSpPr>
          <p:cNvPr id="16" name="Text Box 9">
            <a:extLst>
              <a:ext uri="{FF2B5EF4-FFF2-40B4-BE49-F238E27FC236}">
                <a16:creationId xmlns:a16="http://schemas.microsoft.com/office/drawing/2014/main" id="{9833D84D-888C-4D5C-E382-56ACCFA8D63E}"/>
              </a:ext>
            </a:extLst>
          </p:cNvPr>
          <p:cNvSpPr txBox="1">
            <a:spLocks noChangeArrowheads="1"/>
          </p:cNvSpPr>
          <p:nvPr/>
        </p:nvSpPr>
        <p:spPr bwMode="auto">
          <a:xfrm>
            <a:off x="7848600" y="2459901"/>
            <a:ext cx="3581400" cy="180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dirty="0">
                <a:latin typeface="Aptos" panose="020B0004020202020204" pitchFamily="34" charset="0"/>
              </a:rPr>
              <a:t>Ignition sources</a:t>
            </a:r>
          </a:p>
          <a:p>
            <a:pPr marL="228600" indent="-228600" eaLnBrk="1" hangingPunct="1">
              <a:spcBef>
                <a:spcPct val="0"/>
              </a:spcBef>
              <a:buFontTx/>
              <a:buChar char="•"/>
            </a:pPr>
            <a:r>
              <a:rPr lang="en-US" altLang="en-US" sz="2100" dirty="0">
                <a:latin typeface="Aptos" panose="020B0004020202020204" pitchFamily="34" charset="0"/>
              </a:rPr>
              <a:t>Particle impact</a:t>
            </a:r>
          </a:p>
          <a:p>
            <a:pPr marL="228600" indent="-228600" eaLnBrk="1" hangingPunct="1">
              <a:spcBef>
                <a:spcPct val="0"/>
              </a:spcBef>
              <a:buFontTx/>
              <a:buChar char="•"/>
            </a:pPr>
            <a:r>
              <a:rPr lang="en-US" altLang="en-US" sz="2100" dirty="0">
                <a:latin typeface="Aptos" panose="020B0004020202020204" pitchFamily="34" charset="0"/>
              </a:rPr>
              <a:t>Heat from rapid pressurization of O2</a:t>
            </a:r>
          </a:p>
          <a:p>
            <a:pPr marL="228600" indent="-228600" eaLnBrk="1" hangingPunct="1">
              <a:spcBef>
                <a:spcPct val="0"/>
              </a:spcBef>
              <a:buFontTx/>
              <a:buChar char="•"/>
            </a:pPr>
            <a:r>
              <a:rPr lang="en-US" altLang="en-US" sz="2100" dirty="0">
                <a:latin typeface="Aptos" panose="020B0004020202020204" pitchFamily="34" charset="0"/>
              </a:rPr>
              <a:t>Electrical arc/spark</a:t>
            </a:r>
          </a:p>
        </p:txBody>
      </p:sp>
    </p:spTree>
    <p:extLst>
      <p:ext uri="{BB962C8B-B14F-4D97-AF65-F5344CB8AC3E}">
        <p14:creationId xmlns:p14="http://schemas.microsoft.com/office/powerpoint/2010/main" val="3707327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843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7175"/>
                                        </p:tgtEl>
                                      </p:cBhvr>
                                    </p:animEffect>
                                    <p:set>
                                      <p:cBhvr>
                                        <p:cTn id="15" dur="1" fill="hold">
                                          <p:stCondLst>
                                            <p:cond delay="499"/>
                                          </p:stCondLst>
                                        </p:cTn>
                                        <p:tgtEl>
                                          <p:spTgt spid="7175"/>
                                        </p:tgtEl>
                                        <p:attrNameLst>
                                          <p:attrName>style.visibility</p:attrName>
                                        </p:attrNameLst>
                                      </p:cBhvr>
                                      <p:to>
                                        <p:strVal val="hidden"/>
                                      </p:to>
                                    </p:set>
                                  </p:childTnLst>
                                </p:cTn>
                              </p:par>
                              <p:par>
                                <p:cTn id="16" presetID="53" presetClass="entr" presetSubtype="16"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500" fill="hold"/>
                                        <p:tgtEl>
                                          <p:spTgt spid="14"/>
                                        </p:tgtEl>
                                        <p:attrNameLst>
                                          <p:attrName>ppt_w</p:attrName>
                                        </p:attrNameLst>
                                      </p:cBhvr>
                                      <p:tavLst>
                                        <p:tav tm="0">
                                          <p:val>
                                            <p:fltVal val="0"/>
                                          </p:val>
                                        </p:tav>
                                        <p:tav tm="100000">
                                          <p:val>
                                            <p:strVal val="#ppt_w"/>
                                          </p:val>
                                        </p:tav>
                                      </p:tavLst>
                                    </p:anim>
                                    <p:anim calcmode="lin" valueType="num">
                                      <p:cBhvr>
                                        <p:cTn id="19" dur="500" fill="hold"/>
                                        <p:tgtEl>
                                          <p:spTgt spid="14"/>
                                        </p:tgtEl>
                                        <p:attrNameLst>
                                          <p:attrName>ppt_h</p:attrName>
                                        </p:attrNameLst>
                                      </p:cBhvr>
                                      <p:tavLst>
                                        <p:tav tm="0">
                                          <p:val>
                                            <p:fltVal val="0"/>
                                          </p:val>
                                        </p:tav>
                                        <p:tav tm="100000">
                                          <p:val>
                                            <p:strVal val="#ppt_h"/>
                                          </p:val>
                                        </p:tav>
                                      </p:tavLst>
                                    </p:anim>
                                    <p:animEffect transition="in" filter="fade">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7176"/>
                                        </p:tgtEl>
                                      </p:cBhvr>
                                    </p:animEffect>
                                    <p:set>
                                      <p:cBhvr>
                                        <p:cTn id="25" dur="1" fill="hold">
                                          <p:stCondLst>
                                            <p:cond delay="499"/>
                                          </p:stCondLst>
                                        </p:cTn>
                                        <p:tgtEl>
                                          <p:spTgt spid="7176"/>
                                        </p:tgtEl>
                                        <p:attrNameLst>
                                          <p:attrName>style.visibility</p:attrName>
                                        </p:attrNameLst>
                                      </p:cBhvr>
                                      <p:to>
                                        <p:strVal val="hidden"/>
                                      </p:to>
                                    </p:set>
                                  </p:childTnLst>
                                </p:cTn>
                              </p:par>
                              <p:par>
                                <p:cTn id="26" presetID="53" presetClass="entr" presetSubtype="16"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nodeType="clickEffect">
                                  <p:stCondLst>
                                    <p:cond delay="0"/>
                                  </p:stCondLst>
                                  <p:iterate type="lt">
                                    <p:tmPct val="0"/>
                                  </p:iterate>
                                  <p:childTnLst>
                                    <p:animEffect transition="out" filter="fade">
                                      <p:cBhvr>
                                        <p:cTn id="34" dur="500"/>
                                        <p:tgtEl>
                                          <p:spTgt spid="7177"/>
                                        </p:tgtEl>
                                      </p:cBhvr>
                                    </p:animEffect>
                                    <p:set>
                                      <p:cBhvr>
                                        <p:cTn id="35" dur="1" fill="hold">
                                          <p:stCondLst>
                                            <p:cond delay="499"/>
                                          </p:stCondLst>
                                        </p:cTn>
                                        <p:tgtEl>
                                          <p:spTgt spid="7177"/>
                                        </p:tgtEl>
                                        <p:attrNameLst>
                                          <p:attrName>style.visibility</p:attrName>
                                        </p:attrNameLst>
                                      </p:cBhvr>
                                      <p:to>
                                        <p:strVal val="hidden"/>
                                      </p:to>
                                    </p:set>
                                  </p:childTnLst>
                                </p:cTn>
                              </p:par>
                              <p:par>
                                <p:cTn id="36" presetID="53" presetClass="entr" presetSubtype="16"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p:val>
                                            <p:fltVal val="0"/>
                                          </p:val>
                                        </p:tav>
                                        <p:tav tm="100000">
                                          <p:val>
                                            <p:strVal val="#ppt_w"/>
                                          </p:val>
                                        </p:tav>
                                      </p:tavLst>
                                    </p:anim>
                                    <p:anim calcmode="lin" valueType="num">
                                      <p:cBhvr>
                                        <p:cTn id="39" dur="500" fill="hold"/>
                                        <p:tgtEl>
                                          <p:spTgt spid="16"/>
                                        </p:tgtEl>
                                        <p:attrNameLst>
                                          <p:attrName>ppt_h</p:attrName>
                                        </p:attrNameLst>
                                      </p:cBhvr>
                                      <p:tavLst>
                                        <p:tav tm="0">
                                          <p:val>
                                            <p:fltVal val="0"/>
                                          </p:val>
                                        </p:tav>
                                        <p:tav tm="100000">
                                          <p:val>
                                            <p:strVal val="#ppt_h"/>
                                          </p:val>
                                        </p:tav>
                                      </p:tavLst>
                                    </p:anim>
                                    <p:animEffect transition="in" filter="fade">
                                      <p:cBhvr>
                                        <p:cTn id="4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7175" grpId="0"/>
      <p:bldP spid="7176" grpId="0"/>
      <p:bldP spid="7177" grpId="0"/>
      <p:bldP spid="7177" grpId="1"/>
      <p:bldP spid="13" grpId="0"/>
      <p:bldP spid="14"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2EA753F-18CA-9D80-EC85-8F660154F6AB}"/>
              </a:ext>
            </a:extLst>
          </p:cNvPr>
          <p:cNvSpPr/>
          <p:nvPr/>
        </p:nvSpPr>
        <p:spPr>
          <a:xfrm>
            <a:off x="0" y="0"/>
            <a:ext cx="12192000" cy="6858001"/>
          </a:xfrm>
          <a:prstGeom prst="rect">
            <a:avLst/>
          </a:prstGeom>
          <a:solidFill>
            <a:srgbClr val="13172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C9EC8468-8042-1FBC-43AB-28F23A22A43C}"/>
              </a:ext>
            </a:extLst>
          </p:cNvPr>
          <p:cNvSpPr>
            <a:spLocks noGrp="1"/>
          </p:cNvSpPr>
          <p:nvPr>
            <p:ph type="sldNum" sz="quarter" idx="12"/>
          </p:nvPr>
        </p:nvSpPr>
        <p:spPr/>
        <p:txBody>
          <a:bodyPr/>
          <a:lstStyle/>
          <a:p>
            <a:fld id="{2E8C51FE-49D9-314D-9957-ABBF7DDE8782}" type="slidenum">
              <a:rPr lang="en-US" smtClean="0"/>
              <a:pPr/>
              <a:t>3</a:t>
            </a:fld>
            <a:endParaRPr lang="en-US" dirty="0"/>
          </a:p>
        </p:txBody>
      </p:sp>
      <p:pic>
        <p:nvPicPr>
          <p:cNvPr id="1026" name="Picture 2">
            <a:extLst>
              <a:ext uri="{FF2B5EF4-FFF2-40B4-BE49-F238E27FC236}">
                <a16:creationId xmlns:a16="http://schemas.microsoft.com/office/drawing/2014/main" id="{99924BE3-2666-EC5A-C9B9-30A17902C4D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124" t="1" r="19960" b="-2097"/>
          <a:stretch>
            <a:fillRect/>
          </a:stretch>
        </p:blipFill>
        <p:spPr bwMode="auto">
          <a:xfrm>
            <a:off x="873303" y="0"/>
            <a:ext cx="4592549" cy="700694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a:extLst>
              <a:ext uri="{FF2B5EF4-FFF2-40B4-BE49-F238E27FC236}">
                <a16:creationId xmlns:a16="http://schemas.microsoft.com/office/drawing/2014/main" id="{99E3BE9B-8A7D-B9B2-1043-623F02B20AF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4">
            <a:extLst>
              <a:ext uri="{FF2B5EF4-FFF2-40B4-BE49-F238E27FC236}">
                <a16:creationId xmlns:a16="http://schemas.microsoft.com/office/drawing/2014/main" id="{940C3112-1CF5-8D41-1930-F8D6596085D9}"/>
              </a:ext>
            </a:extLst>
          </p:cNvPr>
          <p:cNvSpPr>
            <a:spLocks noChangeArrowheads="1"/>
          </p:cNvSpPr>
          <p:nvPr/>
        </p:nvSpPr>
        <p:spPr bwMode="auto">
          <a:xfrm>
            <a:off x="0" y="39719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TextBox 10">
            <a:extLst>
              <a:ext uri="{FF2B5EF4-FFF2-40B4-BE49-F238E27FC236}">
                <a16:creationId xmlns:a16="http://schemas.microsoft.com/office/drawing/2014/main" id="{26D0BE71-E00C-F105-174C-0A99594CD0E1}"/>
              </a:ext>
            </a:extLst>
          </p:cNvPr>
          <p:cNvSpPr txBox="1"/>
          <p:nvPr/>
        </p:nvSpPr>
        <p:spPr>
          <a:xfrm>
            <a:off x="5465852" y="2021780"/>
            <a:ext cx="6726148" cy="1461293"/>
          </a:xfrm>
          <a:prstGeom prst="rect">
            <a:avLst/>
          </a:prstGeom>
          <a:solidFill>
            <a:schemeClr val="bg1"/>
          </a:solidFill>
        </p:spPr>
        <p:txBody>
          <a:bodyPr wrap="square" rtlCol="0">
            <a:spAutoFit/>
          </a:bodyPr>
          <a:lstStyle/>
          <a:p>
            <a:pPr algn="ctr"/>
            <a:r>
              <a:rPr lang="en-US" sz="4400" dirty="0"/>
              <a:t>“Only We Can Prevent Spacecraft Fires”</a:t>
            </a:r>
          </a:p>
        </p:txBody>
      </p:sp>
    </p:spTree>
    <p:extLst>
      <p:ext uri="{BB962C8B-B14F-4D97-AF65-F5344CB8AC3E}">
        <p14:creationId xmlns:p14="http://schemas.microsoft.com/office/powerpoint/2010/main" val="3602973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D9D3B94-2109-E462-38BD-3F4AADB46B67}"/>
              </a:ext>
            </a:extLst>
          </p:cNvPr>
          <p:cNvSpPr>
            <a:spLocks noGrp="1"/>
          </p:cNvSpPr>
          <p:nvPr>
            <p:ph type="sldNum" sz="quarter" idx="12"/>
          </p:nvPr>
        </p:nvSpPr>
        <p:spPr/>
        <p:txBody>
          <a:bodyPr/>
          <a:lstStyle/>
          <a:p>
            <a:fld id="{2E8C51FE-49D9-314D-9957-ABBF7DDE8782}" type="slidenum">
              <a:rPr lang="en-US" smtClean="0"/>
              <a:pPr/>
              <a:t>4</a:t>
            </a:fld>
            <a:endParaRPr lang="en-US"/>
          </a:p>
        </p:txBody>
      </p:sp>
      <p:sp>
        <p:nvSpPr>
          <p:cNvPr id="5" name="Rectangle 3">
            <a:extLst>
              <a:ext uri="{FF2B5EF4-FFF2-40B4-BE49-F238E27FC236}">
                <a16:creationId xmlns:a16="http://schemas.microsoft.com/office/drawing/2014/main" id="{44141DBA-1D0C-8411-928A-718629D66950}"/>
              </a:ext>
            </a:extLst>
          </p:cNvPr>
          <p:cNvSpPr>
            <a:spLocks noGrp="1" noChangeArrowheads="1"/>
          </p:cNvSpPr>
          <p:nvPr>
            <p:ph type="title"/>
          </p:nvPr>
        </p:nvSpPr>
        <p:spPr>
          <a:xfrm>
            <a:off x="3843309" y="150869"/>
            <a:ext cx="6256029" cy="519893"/>
          </a:xfrm>
        </p:spPr>
        <p:txBody>
          <a:bodyPr>
            <a:noAutofit/>
          </a:bodyPr>
          <a:lstStyle/>
          <a:p>
            <a:pPr eaLnBrk="1" hangingPunct="1"/>
            <a:r>
              <a:rPr lang="en-US" altLang="en-US" dirty="0"/>
              <a:t>Aerospace Fire History</a:t>
            </a:r>
          </a:p>
        </p:txBody>
      </p:sp>
      <p:grpSp>
        <p:nvGrpSpPr>
          <p:cNvPr id="6" name="Group 24">
            <a:extLst>
              <a:ext uri="{FF2B5EF4-FFF2-40B4-BE49-F238E27FC236}">
                <a16:creationId xmlns:a16="http://schemas.microsoft.com/office/drawing/2014/main" id="{551BF16F-3F5C-5000-81E9-85F84D63A639}"/>
              </a:ext>
            </a:extLst>
          </p:cNvPr>
          <p:cNvGrpSpPr>
            <a:grpSpLocks/>
          </p:cNvGrpSpPr>
          <p:nvPr/>
        </p:nvGrpSpPr>
        <p:grpSpPr bwMode="auto">
          <a:xfrm>
            <a:off x="3666235" y="5695950"/>
            <a:ext cx="649288" cy="293687"/>
            <a:chOff x="298865" y="1301437"/>
            <a:chExt cx="660102" cy="290823"/>
          </a:xfrm>
        </p:grpSpPr>
        <p:sp>
          <p:nvSpPr>
            <p:cNvPr id="7" name="OTLSHAPE_M_8cc1ba62bc92479399f399f1daac8d07_Title">
              <a:extLst>
                <a:ext uri="{FF2B5EF4-FFF2-40B4-BE49-F238E27FC236}">
                  <a16:creationId xmlns:a16="http://schemas.microsoft.com/office/drawing/2014/main" id="{2733A383-4FC2-286C-C9AE-31DDA8932DB5}"/>
                </a:ext>
              </a:extLst>
            </p:cNvPr>
            <p:cNvSpPr txBox="1"/>
            <p:nvPr>
              <p:custDataLst>
                <p:tags r:id="rId22"/>
              </p:custDataLst>
            </p:nvPr>
          </p:nvSpPr>
          <p:spPr>
            <a:xfrm>
              <a:off x="303707" y="1301437"/>
              <a:ext cx="595543" cy="169778"/>
            </a:xfrm>
            <a:prstGeom prst="rect">
              <a:avLst/>
            </a:prstGeom>
            <a:noFill/>
          </p:spPr>
          <p:txBody>
            <a:bodyPr lIns="0" tIns="0" rIns="0" bIns="0" anchor="ctr">
              <a:spAutoFit/>
            </a:bodyPr>
            <a:lstStyle/>
            <a:p>
              <a:pPr algn="ctr" eaLnBrk="1" hangingPunct="1">
                <a:defRPr/>
              </a:pPr>
              <a:r>
                <a:rPr lang="en-US" sz="1100" b="1" spc="-6" dirty="0">
                  <a:solidFill>
                    <a:schemeClr val="dk1"/>
                  </a:solidFill>
                  <a:latin typeface="Calibri" panose="020F0502020204030204" pitchFamily="34" charset="0"/>
                  <a:ea typeface="ＭＳ Ｐゴシック" panose="020B0600070205080204" pitchFamily="34" charset="-128"/>
                </a:rPr>
                <a:t>Apollo 1</a:t>
              </a:r>
            </a:p>
          </p:txBody>
        </p:sp>
        <p:sp>
          <p:nvSpPr>
            <p:cNvPr id="8" name="OTLSHAPE_M_8cc1ba62bc92479399f399f1daac8d07_Date">
              <a:extLst>
                <a:ext uri="{FF2B5EF4-FFF2-40B4-BE49-F238E27FC236}">
                  <a16:creationId xmlns:a16="http://schemas.microsoft.com/office/drawing/2014/main" id="{55A9703C-DBB3-A901-A672-B2FEE7704ABD}"/>
                </a:ext>
              </a:extLst>
            </p:cNvPr>
            <p:cNvSpPr txBox="1"/>
            <p:nvPr>
              <p:custDataLst>
                <p:tags r:id="rId23"/>
              </p:custDataLst>
            </p:nvPr>
          </p:nvSpPr>
          <p:spPr>
            <a:xfrm>
              <a:off x="298865" y="1438202"/>
              <a:ext cx="660102" cy="154058"/>
            </a:xfrm>
            <a:prstGeom prst="rect">
              <a:avLst/>
            </a:prstGeom>
            <a:noFill/>
          </p:spPr>
          <p:txBody>
            <a:bodyPr lIns="0" tIns="0" rIns="0" bIns="0" anchor="ctr">
              <a:spAutoFit/>
            </a:bodyPr>
            <a:lstStyle/>
            <a:p>
              <a:pPr algn="ctr" eaLnBrk="1" hangingPunct="1">
                <a:defRPr/>
              </a:pPr>
              <a:r>
                <a:rPr lang="en-US" sz="1000" spc="-8" dirty="0">
                  <a:solidFill>
                    <a:srgbClr val="1F497E"/>
                  </a:solidFill>
                  <a:latin typeface="Calibri" panose="020F0502020204030204" pitchFamily="34" charset="0"/>
                  <a:ea typeface="ＭＳ Ｐゴシック" panose="020B0600070205080204" pitchFamily="34" charset="-128"/>
                </a:rPr>
                <a:t>1/27/1967</a:t>
              </a:r>
            </a:p>
          </p:txBody>
        </p:sp>
      </p:grpSp>
      <p:grpSp>
        <p:nvGrpSpPr>
          <p:cNvPr id="9" name="Group 27">
            <a:extLst>
              <a:ext uri="{FF2B5EF4-FFF2-40B4-BE49-F238E27FC236}">
                <a16:creationId xmlns:a16="http://schemas.microsoft.com/office/drawing/2014/main" id="{4DC7D6AB-7139-D2C0-DE43-23B9B77FC604}"/>
              </a:ext>
            </a:extLst>
          </p:cNvPr>
          <p:cNvGrpSpPr>
            <a:grpSpLocks/>
          </p:cNvGrpSpPr>
          <p:nvPr/>
        </p:nvGrpSpPr>
        <p:grpSpPr bwMode="auto">
          <a:xfrm>
            <a:off x="4183760" y="6013929"/>
            <a:ext cx="665163" cy="300037"/>
            <a:chOff x="1342906" y="2133043"/>
            <a:chExt cx="678319" cy="297656"/>
          </a:xfrm>
        </p:grpSpPr>
        <p:sp>
          <p:nvSpPr>
            <p:cNvPr id="10" name="OTLSHAPE_M_b7e15fe4259242e08df42d66513019b0_Title">
              <a:extLst>
                <a:ext uri="{FF2B5EF4-FFF2-40B4-BE49-F238E27FC236}">
                  <a16:creationId xmlns:a16="http://schemas.microsoft.com/office/drawing/2014/main" id="{D055C668-3E34-458A-ACD2-ED2A2495233A}"/>
                </a:ext>
              </a:extLst>
            </p:cNvPr>
            <p:cNvSpPr txBox="1"/>
            <p:nvPr>
              <p:custDataLst>
                <p:tags r:id="rId20"/>
              </p:custDataLst>
            </p:nvPr>
          </p:nvSpPr>
          <p:spPr>
            <a:xfrm>
              <a:off x="1342906" y="2133043"/>
              <a:ext cx="631370" cy="168514"/>
            </a:xfrm>
            <a:prstGeom prst="rect">
              <a:avLst/>
            </a:prstGeom>
            <a:noFill/>
          </p:spPr>
          <p:txBody>
            <a:bodyPr lIns="0" tIns="0" rIns="0" bIns="0" anchor="ctr">
              <a:spAutoFit/>
            </a:bodyPr>
            <a:lstStyle/>
            <a:p>
              <a:pPr algn="ctr" eaLnBrk="1" hangingPunct="1">
                <a:defRPr/>
              </a:pPr>
              <a:r>
                <a:rPr lang="en-US" sz="1100" b="1" spc="-6" dirty="0">
                  <a:solidFill>
                    <a:schemeClr val="dk1"/>
                  </a:solidFill>
                  <a:latin typeface="Calibri" panose="020F0502020204030204" pitchFamily="34" charset="0"/>
                  <a:ea typeface="ＭＳ Ｐゴシック" panose="020B0600070205080204" pitchFamily="34" charset="-128"/>
                </a:rPr>
                <a:t>Apollo 13</a:t>
              </a:r>
            </a:p>
          </p:txBody>
        </p:sp>
        <p:sp>
          <p:nvSpPr>
            <p:cNvPr id="11" name="OTLSHAPE_M_b7e15fe4259242e08df42d66513019b0_Date">
              <a:extLst>
                <a:ext uri="{FF2B5EF4-FFF2-40B4-BE49-F238E27FC236}">
                  <a16:creationId xmlns:a16="http://schemas.microsoft.com/office/drawing/2014/main" id="{590011AC-565B-D16A-CF67-E0BB5C55F806}"/>
                </a:ext>
              </a:extLst>
            </p:cNvPr>
            <p:cNvSpPr txBox="1"/>
            <p:nvPr>
              <p:custDataLst>
                <p:tags r:id="rId21"/>
              </p:custDataLst>
            </p:nvPr>
          </p:nvSpPr>
          <p:spPr>
            <a:xfrm>
              <a:off x="1347763" y="2276359"/>
              <a:ext cx="673462" cy="154340"/>
            </a:xfrm>
            <a:prstGeom prst="rect">
              <a:avLst/>
            </a:prstGeom>
            <a:noFill/>
          </p:spPr>
          <p:txBody>
            <a:bodyPr lIns="0" tIns="0" rIns="0" bIns="0" anchor="ctr">
              <a:spAutoFit/>
            </a:bodyPr>
            <a:lstStyle/>
            <a:p>
              <a:pPr algn="ctr" eaLnBrk="1" hangingPunct="1">
                <a:defRPr/>
              </a:pPr>
              <a:r>
                <a:rPr lang="en-US" sz="1000" spc="-8" dirty="0">
                  <a:solidFill>
                    <a:srgbClr val="1F497E"/>
                  </a:solidFill>
                  <a:latin typeface="Calibri" panose="020F0502020204030204" pitchFamily="34" charset="0"/>
                  <a:ea typeface="ＭＳ Ｐゴシック" panose="020B0600070205080204" pitchFamily="34" charset="-128"/>
                </a:rPr>
                <a:t>4/14/1970</a:t>
              </a:r>
            </a:p>
          </p:txBody>
        </p:sp>
      </p:grpSp>
      <p:grpSp>
        <p:nvGrpSpPr>
          <p:cNvPr id="12" name="Group 30">
            <a:extLst>
              <a:ext uri="{FF2B5EF4-FFF2-40B4-BE49-F238E27FC236}">
                <a16:creationId xmlns:a16="http://schemas.microsoft.com/office/drawing/2014/main" id="{21103B1B-7630-5CE5-EE99-47DA9ABFF347}"/>
              </a:ext>
            </a:extLst>
          </p:cNvPr>
          <p:cNvGrpSpPr>
            <a:grpSpLocks/>
          </p:cNvGrpSpPr>
          <p:nvPr/>
        </p:nvGrpSpPr>
        <p:grpSpPr bwMode="auto">
          <a:xfrm>
            <a:off x="5402960" y="5694362"/>
            <a:ext cx="817563" cy="295275"/>
            <a:chOff x="3028454" y="1654694"/>
            <a:chExt cx="831514" cy="292685"/>
          </a:xfrm>
        </p:grpSpPr>
        <p:sp>
          <p:nvSpPr>
            <p:cNvPr id="13" name="OTLSHAPE_M_051a32e4ff0e47229380669de64fe5ab_Title">
              <a:extLst>
                <a:ext uri="{FF2B5EF4-FFF2-40B4-BE49-F238E27FC236}">
                  <a16:creationId xmlns:a16="http://schemas.microsoft.com/office/drawing/2014/main" id="{34E3D35A-BCA9-D3E4-9288-E58C25FB86B1}"/>
                </a:ext>
              </a:extLst>
            </p:cNvPr>
            <p:cNvSpPr txBox="1"/>
            <p:nvPr>
              <p:custDataLst>
                <p:tags r:id="rId18"/>
              </p:custDataLst>
            </p:nvPr>
          </p:nvSpPr>
          <p:spPr>
            <a:xfrm>
              <a:off x="3028454" y="1654694"/>
              <a:ext cx="831514" cy="169946"/>
            </a:xfrm>
            <a:prstGeom prst="rect">
              <a:avLst/>
            </a:prstGeom>
            <a:noFill/>
          </p:spPr>
          <p:txBody>
            <a:bodyPr lIns="0" tIns="0" rIns="0" bIns="0" anchor="ctr">
              <a:spAutoFit/>
            </a:bodyPr>
            <a:lstStyle/>
            <a:p>
              <a:pPr algn="ctr" eaLnBrk="1" hangingPunct="1">
                <a:defRPr/>
              </a:pPr>
              <a:r>
                <a:rPr lang="en-US" sz="1100" b="1" spc="-6" dirty="0">
                  <a:solidFill>
                    <a:schemeClr val="dk1"/>
                  </a:solidFill>
                  <a:latin typeface="Calibri" panose="020F0502020204030204" pitchFamily="34" charset="0"/>
                  <a:ea typeface="ＭＳ Ｐゴシック" panose="020B0600070205080204" pitchFamily="34" charset="-128"/>
                </a:rPr>
                <a:t>The EMU Fire</a:t>
              </a:r>
            </a:p>
          </p:txBody>
        </p:sp>
        <p:sp>
          <p:nvSpPr>
            <p:cNvPr id="14" name="OTLSHAPE_M_051a32e4ff0e47229380669de64fe5ab_Date">
              <a:extLst>
                <a:ext uri="{FF2B5EF4-FFF2-40B4-BE49-F238E27FC236}">
                  <a16:creationId xmlns:a16="http://schemas.microsoft.com/office/drawing/2014/main" id="{5A81AE6C-8212-C509-DC3A-7A0923CF3CDB}"/>
                </a:ext>
              </a:extLst>
            </p:cNvPr>
            <p:cNvSpPr txBox="1"/>
            <p:nvPr>
              <p:custDataLst>
                <p:tags r:id="rId19"/>
              </p:custDataLst>
            </p:nvPr>
          </p:nvSpPr>
          <p:spPr>
            <a:xfrm>
              <a:off x="3051058" y="1793169"/>
              <a:ext cx="670055" cy="154210"/>
            </a:xfrm>
            <a:prstGeom prst="rect">
              <a:avLst/>
            </a:prstGeom>
            <a:noFill/>
          </p:spPr>
          <p:txBody>
            <a:bodyPr lIns="0" tIns="0" rIns="0" bIns="0" anchor="ctr">
              <a:spAutoFit/>
            </a:bodyPr>
            <a:lstStyle/>
            <a:p>
              <a:pPr algn="ctr" eaLnBrk="1" hangingPunct="1">
                <a:defRPr/>
              </a:pPr>
              <a:r>
                <a:rPr lang="en-US" sz="1000" spc="-8" dirty="0">
                  <a:solidFill>
                    <a:srgbClr val="1F497E"/>
                  </a:solidFill>
                  <a:latin typeface="Calibri" panose="020F0502020204030204" pitchFamily="34" charset="0"/>
                  <a:ea typeface="ＭＳ Ｐゴシック" panose="020B0600070205080204" pitchFamily="34" charset="-128"/>
                </a:rPr>
                <a:t>4/18/1980</a:t>
              </a:r>
            </a:p>
          </p:txBody>
        </p:sp>
      </p:grpSp>
      <p:graphicFrame>
        <p:nvGraphicFramePr>
          <p:cNvPr id="15" name="Table 14">
            <a:extLst>
              <a:ext uri="{FF2B5EF4-FFF2-40B4-BE49-F238E27FC236}">
                <a16:creationId xmlns:a16="http://schemas.microsoft.com/office/drawing/2014/main" id="{B4B9E779-3F22-5578-DFD0-885B01F702AB}"/>
              </a:ext>
            </a:extLst>
          </p:cNvPr>
          <p:cNvGraphicFramePr>
            <a:graphicFrameLocks noGrp="1"/>
          </p:cNvGraphicFramePr>
          <p:nvPr>
            <p:extLst>
              <p:ext uri="{D42A27DB-BD31-4B8C-83A1-F6EECF244321}">
                <p14:modId xmlns:p14="http://schemas.microsoft.com/office/powerpoint/2010/main" val="4006868123"/>
              </p:ext>
            </p:extLst>
          </p:nvPr>
        </p:nvGraphicFramePr>
        <p:xfrm>
          <a:off x="1822515" y="5299517"/>
          <a:ext cx="9672315" cy="228600"/>
        </p:xfrm>
        <a:graphic>
          <a:graphicData uri="http://schemas.openxmlformats.org/drawingml/2006/table">
            <a:tbl>
              <a:tblPr bandRow="1">
                <a:tableStyleId>{E929F9F4-4A8F-4326-A1B4-22849713DDAB}</a:tableStyleId>
              </a:tblPr>
              <a:tblGrid>
                <a:gridCol w="644821">
                  <a:extLst>
                    <a:ext uri="{9D8B030D-6E8A-4147-A177-3AD203B41FA5}">
                      <a16:colId xmlns:a16="http://schemas.microsoft.com/office/drawing/2014/main" val="2436456921"/>
                    </a:ext>
                  </a:extLst>
                </a:gridCol>
                <a:gridCol w="644821">
                  <a:extLst>
                    <a:ext uri="{9D8B030D-6E8A-4147-A177-3AD203B41FA5}">
                      <a16:colId xmlns:a16="http://schemas.microsoft.com/office/drawing/2014/main" val="2777808631"/>
                    </a:ext>
                  </a:extLst>
                </a:gridCol>
                <a:gridCol w="644821">
                  <a:extLst>
                    <a:ext uri="{9D8B030D-6E8A-4147-A177-3AD203B41FA5}">
                      <a16:colId xmlns:a16="http://schemas.microsoft.com/office/drawing/2014/main" val="3669325721"/>
                    </a:ext>
                  </a:extLst>
                </a:gridCol>
                <a:gridCol w="644821">
                  <a:extLst>
                    <a:ext uri="{9D8B030D-6E8A-4147-A177-3AD203B41FA5}">
                      <a16:colId xmlns:a16="http://schemas.microsoft.com/office/drawing/2014/main" val="2624786972"/>
                    </a:ext>
                  </a:extLst>
                </a:gridCol>
                <a:gridCol w="644821">
                  <a:extLst>
                    <a:ext uri="{9D8B030D-6E8A-4147-A177-3AD203B41FA5}">
                      <a16:colId xmlns:a16="http://schemas.microsoft.com/office/drawing/2014/main" val="2738012571"/>
                    </a:ext>
                  </a:extLst>
                </a:gridCol>
                <a:gridCol w="644821">
                  <a:extLst>
                    <a:ext uri="{9D8B030D-6E8A-4147-A177-3AD203B41FA5}">
                      <a16:colId xmlns:a16="http://schemas.microsoft.com/office/drawing/2014/main" val="342116395"/>
                    </a:ext>
                  </a:extLst>
                </a:gridCol>
                <a:gridCol w="644821">
                  <a:extLst>
                    <a:ext uri="{9D8B030D-6E8A-4147-A177-3AD203B41FA5}">
                      <a16:colId xmlns:a16="http://schemas.microsoft.com/office/drawing/2014/main" val="2881135911"/>
                    </a:ext>
                  </a:extLst>
                </a:gridCol>
                <a:gridCol w="644821">
                  <a:extLst>
                    <a:ext uri="{9D8B030D-6E8A-4147-A177-3AD203B41FA5}">
                      <a16:colId xmlns:a16="http://schemas.microsoft.com/office/drawing/2014/main" val="2423585066"/>
                    </a:ext>
                  </a:extLst>
                </a:gridCol>
                <a:gridCol w="644821">
                  <a:extLst>
                    <a:ext uri="{9D8B030D-6E8A-4147-A177-3AD203B41FA5}">
                      <a16:colId xmlns:a16="http://schemas.microsoft.com/office/drawing/2014/main" val="3319042277"/>
                    </a:ext>
                  </a:extLst>
                </a:gridCol>
                <a:gridCol w="644821">
                  <a:extLst>
                    <a:ext uri="{9D8B030D-6E8A-4147-A177-3AD203B41FA5}">
                      <a16:colId xmlns:a16="http://schemas.microsoft.com/office/drawing/2014/main" val="2516107525"/>
                    </a:ext>
                  </a:extLst>
                </a:gridCol>
                <a:gridCol w="644821">
                  <a:extLst>
                    <a:ext uri="{9D8B030D-6E8A-4147-A177-3AD203B41FA5}">
                      <a16:colId xmlns:a16="http://schemas.microsoft.com/office/drawing/2014/main" val="3888968234"/>
                    </a:ext>
                  </a:extLst>
                </a:gridCol>
                <a:gridCol w="644821">
                  <a:extLst>
                    <a:ext uri="{9D8B030D-6E8A-4147-A177-3AD203B41FA5}">
                      <a16:colId xmlns:a16="http://schemas.microsoft.com/office/drawing/2014/main" val="939603005"/>
                    </a:ext>
                  </a:extLst>
                </a:gridCol>
                <a:gridCol w="644821">
                  <a:extLst>
                    <a:ext uri="{9D8B030D-6E8A-4147-A177-3AD203B41FA5}">
                      <a16:colId xmlns:a16="http://schemas.microsoft.com/office/drawing/2014/main" val="2861631124"/>
                    </a:ext>
                  </a:extLst>
                </a:gridCol>
                <a:gridCol w="644821">
                  <a:extLst>
                    <a:ext uri="{9D8B030D-6E8A-4147-A177-3AD203B41FA5}">
                      <a16:colId xmlns:a16="http://schemas.microsoft.com/office/drawing/2014/main" val="962119822"/>
                    </a:ext>
                  </a:extLst>
                </a:gridCol>
                <a:gridCol w="644821">
                  <a:extLst>
                    <a:ext uri="{9D8B030D-6E8A-4147-A177-3AD203B41FA5}">
                      <a16:colId xmlns:a16="http://schemas.microsoft.com/office/drawing/2014/main" val="1808132472"/>
                    </a:ext>
                  </a:extLst>
                </a:gridCol>
              </a:tblGrid>
              <a:tr h="228600">
                <a:tc>
                  <a:txBody>
                    <a:bodyPr/>
                    <a:lstStyle/>
                    <a:p>
                      <a:r>
                        <a:rPr lang="en-US" sz="900" dirty="0"/>
                        <a:t>1950</a:t>
                      </a:r>
                    </a:p>
                  </a:txBody>
                  <a:tcPr marL="91432" marR="91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endParaRPr lang="en-US" sz="900" dirty="0"/>
                    </a:p>
                  </a:txBody>
                  <a:tcPr marL="91432" marR="91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r>
                        <a:rPr lang="en-US" sz="900" dirty="0"/>
                        <a:t>1960</a:t>
                      </a:r>
                    </a:p>
                  </a:txBody>
                  <a:tcPr marL="91432" marR="91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endParaRPr lang="en-US" sz="900" dirty="0"/>
                    </a:p>
                  </a:txBody>
                  <a:tcPr marL="91432" marR="91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r>
                        <a:rPr lang="en-US" sz="900" dirty="0"/>
                        <a:t>1970</a:t>
                      </a:r>
                    </a:p>
                  </a:txBody>
                  <a:tcPr marL="91432" marR="91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endParaRPr lang="en-US" sz="900" dirty="0"/>
                    </a:p>
                  </a:txBody>
                  <a:tcPr marL="91432" marR="91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r>
                        <a:rPr lang="en-US" sz="900" dirty="0"/>
                        <a:t>1980</a:t>
                      </a:r>
                    </a:p>
                  </a:txBody>
                  <a:tcPr marL="91432" marR="91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endParaRPr lang="en-US" sz="900" dirty="0"/>
                    </a:p>
                  </a:txBody>
                  <a:tcPr marL="91432" marR="91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r>
                        <a:rPr lang="en-US" sz="900" dirty="0"/>
                        <a:t>1990</a:t>
                      </a:r>
                    </a:p>
                  </a:txBody>
                  <a:tcPr marL="91432" marR="91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endParaRPr lang="en-US" sz="900" dirty="0"/>
                    </a:p>
                  </a:txBody>
                  <a:tcPr marL="91432" marR="91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r>
                        <a:rPr lang="en-US" sz="900" dirty="0"/>
                        <a:t>2000</a:t>
                      </a:r>
                    </a:p>
                  </a:txBody>
                  <a:tcPr marL="91432" marR="91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endParaRPr lang="en-US" sz="900" dirty="0"/>
                    </a:p>
                  </a:txBody>
                  <a:tcPr marL="91432" marR="91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r>
                        <a:rPr lang="en-US" sz="900" dirty="0"/>
                        <a:t>2010</a:t>
                      </a:r>
                    </a:p>
                  </a:txBody>
                  <a:tcPr marL="91432" marR="91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endParaRPr lang="en-US" sz="900" dirty="0"/>
                    </a:p>
                  </a:txBody>
                  <a:tcPr marL="91432" marR="91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algn="l" defTabSz="914400" rtl="0" eaLnBrk="1" latinLnBrk="0" hangingPunct="1"/>
                      <a:r>
                        <a:rPr lang="en-US" sz="900" kern="1200" dirty="0">
                          <a:solidFill>
                            <a:schemeClr val="lt1"/>
                          </a:solidFill>
                          <a:latin typeface="+mn-lt"/>
                          <a:ea typeface="+mn-ea"/>
                          <a:cs typeface="+mn-cs"/>
                        </a:rPr>
                        <a:t>2020</a:t>
                      </a:r>
                    </a:p>
                  </a:txBody>
                  <a:tcPr marL="91432" marR="91432"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2530008231"/>
                  </a:ext>
                </a:extLst>
              </a:tr>
            </a:tbl>
          </a:graphicData>
        </a:graphic>
      </p:graphicFrame>
      <p:cxnSp>
        <p:nvCxnSpPr>
          <p:cNvPr id="16" name="OTLSHAPE_M_b7e15fe4259242e08df42d66513019b0_Connector1">
            <a:extLst>
              <a:ext uri="{FF2B5EF4-FFF2-40B4-BE49-F238E27FC236}">
                <a16:creationId xmlns:a16="http://schemas.microsoft.com/office/drawing/2014/main" id="{EA2FBA66-9453-86FA-211F-B99CB8D93AED}"/>
              </a:ext>
            </a:extLst>
          </p:cNvPr>
          <p:cNvCxnSpPr>
            <a:cxnSpLocks/>
            <a:endCxn id="10" idx="0"/>
          </p:cNvCxnSpPr>
          <p:nvPr>
            <p:custDataLst>
              <p:tags r:id="rId1"/>
            </p:custDataLst>
          </p:nvPr>
        </p:nvCxnSpPr>
        <p:spPr>
          <a:xfrm>
            <a:off x="4493322" y="4753742"/>
            <a:ext cx="1" cy="1260187"/>
          </a:xfrm>
          <a:prstGeom prst="line">
            <a:avLst/>
          </a:prstGeom>
          <a:ln w="28575" cap="flat" cmpd="sng" algn="ctr">
            <a:solidFill>
              <a:srgbClr val="FFC000">
                <a:alpha val="49804"/>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OTLSHAPE_M_2b147c48339f434892a5ef1836ea3597_Connector1">
            <a:extLst>
              <a:ext uri="{FF2B5EF4-FFF2-40B4-BE49-F238E27FC236}">
                <a16:creationId xmlns:a16="http://schemas.microsoft.com/office/drawing/2014/main" id="{ABD9D7B8-5361-1A0E-78BB-786469F60339}"/>
              </a:ext>
            </a:extLst>
          </p:cNvPr>
          <p:cNvCxnSpPr>
            <a:cxnSpLocks/>
          </p:cNvCxnSpPr>
          <p:nvPr>
            <p:custDataLst>
              <p:tags r:id="rId2"/>
            </p:custDataLst>
          </p:nvPr>
        </p:nvCxnSpPr>
        <p:spPr>
          <a:xfrm>
            <a:off x="10101960" y="3113625"/>
            <a:ext cx="0" cy="2571212"/>
          </a:xfrm>
          <a:prstGeom prst="line">
            <a:avLst/>
          </a:prstGeom>
          <a:ln w="28575" cap="flat" cmpd="sng" algn="ctr">
            <a:solidFill>
              <a:srgbClr val="C00000">
                <a:alpha val="50000"/>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OTLSHAPE_M_2b147c48339f434892a5ef1836ea3597_Connector1">
            <a:extLst>
              <a:ext uri="{FF2B5EF4-FFF2-40B4-BE49-F238E27FC236}">
                <a16:creationId xmlns:a16="http://schemas.microsoft.com/office/drawing/2014/main" id="{C636A3E2-77E9-6228-4DF8-F3A48DB23D65}"/>
              </a:ext>
            </a:extLst>
          </p:cNvPr>
          <p:cNvCxnSpPr>
            <a:cxnSpLocks/>
          </p:cNvCxnSpPr>
          <p:nvPr>
            <p:custDataLst>
              <p:tags r:id="rId3"/>
            </p:custDataLst>
          </p:nvPr>
        </p:nvCxnSpPr>
        <p:spPr>
          <a:xfrm flipV="1">
            <a:off x="10362311" y="4267200"/>
            <a:ext cx="0" cy="1750761"/>
          </a:xfrm>
          <a:prstGeom prst="line">
            <a:avLst/>
          </a:prstGeom>
          <a:ln w="28575" cap="flat" cmpd="sng" algn="ctr">
            <a:solidFill>
              <a:srgbClr val="0070C0">
                <a:alpha val="50000"/>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9" name="Group 33">
            <a:extLst>
              <a:ext uri="{FF2B5EF4-FFF2-40B4-BE49-F238E27FC236}">
                <a16:creationId xmlns:a16="http://schemas.microsoft.com/office/drawing/2014/main" id="{E51C2303-B764-58D6-D8F5-CC06C1F5F073}"/>
              </a:ext>
            </a:extLst>
          </p:cNvPr>
          <p:cNvGrpSpPr>
            <a:grpSpLocks/>
          </p:cNvGrpSpPr>
          <p:nvPr/>
        </p:nvGrpSpPr>
        <p:grpSpPr bwMode="auto">
          <a:xfrm>
            <a:off x="9954323" y="6009242"/>
            <a:ext cx="815975" cy="276225"/>
            <a:chOff x="5557038" y="2176775"/>
            <a:chExt cx="583762" cy="274796"/>
          </a:xfrm>
        </p:grpSpPr>
        <p:sp>
          <p:nvSpPr>
            <p:cNvPr id="20" name="OTLSHAPE_M_9f860f8d65ee4aac85039f30c2ffcf33_Title">
              <a:extLst>
                <a:ext uri="{FF2B5EF4-FFF2-40B4-BE49-F238E27FC236}">
                  <a16:creationId xmlns:a16="http://schemas.microsoft.com/office/drawing/2014/main" id="{D0A6B378-5CF4-87C4-2DC0-2145B368BA77}"/>
                </a:ext>
              </a:extLst>
            </p:cNvPr>
            <p:cNvSpPr txBox="1"/>
            <p:nvPr>
              <p:custDataLst>
                <p:tags r:id="rId16"/>
              </p:custDataLst>
            </p:nvPr>
          </p:nvSpPr>
          <p:spPr>
            <a:xfrm>
              <a:off x="5557038" y="2176775"/>
              <a:ext cx="583762" cy="168984"/>
            </a:xfrm>
            <a:prstGeom prst="rect">
              <a:avLst/>
            </a:prstGeom>
            <a:noFill/>
          </p:spPr>
          <p:txBody>
            <a:bodyPr lIns="0" tIns="0" rIns="0" bIns="0" anchor="ctr">
              <a:spAutoFit/>
            </a:bodyPr>
            <a:lstStyle/>
            <a:p>
              <a:pPr algn="ctr" eaLnBrk="1" hangingPunct="1">
                <a:defRPr/>
              </a:pPr>
              <a:r>
                <a:rPr lang="en-US" sz="1100" b="1" spc="-8" dirty="0" err="1">
                  <a:solidFill>
                    <a:schemeClr val="dk1"/>
                  </a:solidFill>
                  <a:latin typeface="Calibri" panose="020F0502020204030204" pitchFamily="34" charset="0"/>
                  <a:ea typeface="ＭＳ Ｐゴシック" panose="020B0600070205080204" pitchFamily="34" charset="-128"/>
                </a:rPr>
                <a:t>SpaceX</a:t>
              </a:r>
              <a:r>
                <a:rPr lang="en-US" sz="1100" b="1" spc="-8" dirty="0">
                  <a:solidFill>
                    <a:schemeClr val="dk1"/>
                  </a:solidFill>
                  <a:latin typeface="Calibri" panose="020F0502020204030204" pitchFamily="34" charset="0"/>
                  <a:ea typeface="ＭＳ Ｐゴシック" panose="020B0600070205080204" pitchFamily="34" charset="-128"/>
                </a:rPr>
                <a:t> F9-29</a:t>
              </a:r>
            </a:p>
          </p:txBody>
        </p:sp>
        <p:sp>
          <p:nvSpPr>
            <p:cNvPr id="21" name="OTLSHAPE_M_9f860f8d65ee4aac85039f30c2ffcf33_Date">
              <a:extLst>
                <a:ext uri="{FF2B5EF4-FFF2-40B4-BE49-F238E27FC236}">
                  <a16:creationId xmlns:a16="http://schemas.microsoft.com/office/drawing/2014/main" id="{F1AE6BC8-56A8-99A3-917B-70BE9B5ACF76}"/>
                </a:ext>
              </a:extLst>
            </p:cNvPr>
            <p:cNvSpPr txBox="1"/>
            <p:nvPr>
              <p:custDataLst>
                <p:tags r:id="rId17"/>
              </p:custDataLst>
            </p:nvPr>
          </p:nvSpPr>
          <p:spPr>
            <a:xfrm>
              <a:off x="5562717" y="2298381"/>
              <a:ext cx="549690" cy="153190"/>
            </a:xfrm>
            <a:prstGeom prst="rect">
              <a:avLst/>
            </a:prstGeom>
            <a:noFill/>
          </p:spPr>
          <p:txBody>
            <a:bodyPr lIns="0" tIns="0" rIns="0" bIns="0" anchor="ctr">
              <a:spAutoFit/>
            </a:bodyPr>
            <a:lstStyle/>
            <a:p>
              <a:pPr algn="ctr" eaLnBrk="1" hangingPunct="1">
                <a:defRPr/>
              </a:pPr>
              <a:r>
                <a:rPr lang="en-US" sz="1000" spc="-8" dirty="0">
                  <a:solidFill>
                    <a:srgbClr val="1F497E"/>
                  </a:solidFill>
                  <a:latin typeface="Calibri" panose="020F0502020204030204" pitchFamily="34" charset="0"/>
                  <a:ea typeface="ＭＳ Ｐゴシック" panose="020B0600070205080204" pitchFamily="34" charset="-128"/>
                </a:rPr>
                <a:t>9/1/2016</a:t>
              </a:r>
            </a:p>
          </p:txBody>
        </p:sp>
      </p:grpSp>
      <p:grpSp>
        <p:nvGrpSpPr>
          <p:cNvPr id="22" name="Group 24">
            <a:extLst>
              <a:ext uri="{FF2B5EF4-FFF2-40B4-BE49-F238E27FC236}">
                <a16:creationId xmlns:a16="http://schemas.microsoft.com/office/drawing/2014/main" id="{89EF5B4B-DFDF-6E90-BD14-B4AD292B49FE}"/>
              </a:ext>
            </a:extLst>
          </p:cNvPr>
          <p:cNvGrpSpPr>
            <a:grpSpLocks/>
          </p:cNvGrpSpPr>
          <p:nvPr/>
        </p:nvGrpSpPr>
        <p:grpSpPr bwMode="auto">
          <a:xfrm>
            <a:off x="2577210" y="6017961"/>
            <a:ext cx="1433513" cy="292602"/>
            <a:chOff x="298865" y="1302540"/>
            <a:chExt cx="660102" cy="289652"/>
          </a:xfrm>
        </p:grpSpPr>
        <p:sp>
          <p:nvSpPr>
            <p:cNvPr id="23" name="OTLSHAPE_M_8cc1ba62bc92479399f399f1daac8d07_Title">
              <a:extLst>
                <a:ext uri="{FF2B5EF4-FFF2-40B4-BE49-F238E27FC236}">
                  <a16:creationId xmlns:a16="http://schemas.microsoft.com/office/drawing/2014/main" id="{D6045AD9-5992-178E-7CB5-3465D96A75E2}"/>
                </a:ext>
              </a:extLst>
            </p:cNvPr>
            <p:cNvSpPr txBox="1"/>
            <p:nvPr>
              <p:custDataLst>
                <p:tags r:id="rId14"/>
              </p:custDataLst>
            </p:nvPr>
          </p:nvSpPr>
          <p:spPr>
            <a:xfrm>
              <a:off x="303982" y="1302540"/>
              <a:ext cx="595042" cy="167570"/>
            </a:xfrm>
            <a:prstGeom prst="rect">
              <a:avLst/>
            </a:prstGeom>
            <a:noFill/>
          </p:spPr>
          <p:txBody>
            <a:bodyPr lIns="0" tIns="0" rIns="0" bIns="0" anchor="ctr">
              <a:spAutoFit/>
            </a:bodyPr>
            <a:lstStyle/>
            <a:p>
              <a:pPr algn="ctr" eaLnBrk="1" hangingPunct="1">
                <a:defRPr/>
              </a:pPr>
              <a:r>
                <a:rPr lang="en-US" sz="1100" b="1" spc="-6" dirty="0">
                  <a:solidFill>
                    <a:schemeClr val="dk1"/>
                  </a:solidFill>
                  <a:latin typeface="Calibri" panose="020F0502020204030204" pitchFamily="34" charset="0"/>
                  <a:ea typeface="ＭＳ Ｐゴシック" panose="020B0600070205080204" pitchFamily="34" charset="-128"/>
                </a:rPr>
                <a:t>Altitude Chamber Fire</a:t>
              </a:r>
            </a:p>
          </p:txBody>
        </p:sp>
        <p:sp>
          <p:nvSpPr>
            <p:cNvPr id="24" name="OTLSHAPE_M_8cc1ba62bc92479399f399f1daac8d07_Date">
              <a:extLst>
                <a:ext uri="{FF2B5EF4-FFF2-40B4-BE49-F238E27FC236}">
                  <a16:creationId xmlns:a16="http://schemas.microsoft.com/office/drawing/2014/main" id="{64940484-56FE-4C70-EA69-4CB0D1DE0C10}"/>
                </a:ext>
              </a:extLst>
            </p:cNvPr>
            <p:cNvSpPr txBox="1"/>
            <p:nvPr>
              <p:custDataLst>
                <p:tags r:id="rId15"/>
              </p:custDataLst>
            </p:nvPr>
          </p:nvSpPr>
          <p:spPr>
            <a:xfrm>
              <a:off x="298865" y="1438186"/>
              <a:ext cx="660102" cy="154006"/>
            </a:xfrm>
            <a:prstGeom prst="rect">
              <a:avLst/>
            </a:prstGeom>
            <a:noFill/>
          </p:spPr>
          <p:txBody>
            <a:bodyPr lIns="0" tIns="0" rIns="0" bIns="0" anchor="ctr">
              <a:spAutoFit/>
            </a:bodyPr>
            <a:lstStyle/>
            <a:p>
              <a:pPr algn="ctr" eaLnBrk="1" hangingPunct="1">
                <a:defRPr/>
              </a:pPr>
              <a:r>
                <a:rPr lang="en-US" sz="1000" spc="-8" dirty="0">
                  <a:solidFill>
                    <a:srgbClr val="1F497E"/>
                  </a:solidFill>
                  <a:latin typeface="Calibri" panose="020F0502020204030204" pitchFamily="34" charset="0"/>
                  <a:ea typeface="ＭＳ Ｐゴシック" panose="020B0600070205080204" pitchFamily="34" charset="-128"/>
                </a:rPr>
                <a:t>3/23/1961</a:t>
              </a:r>
            </a:p>
          </p:txBody>
        </p:sp>
      </p:grpSp>
      <p:cxnSp>
        <p:nvCxnSpPr>
          <p:cNvPr id="25" name="OTLSHAPE_M_8cc1ba62bc92479399f399f1daac8d07_Connector1">
            <a:extLst>
              <a:ext uri="{FF2B5EF4-FFF2-40B4-BE49-F238E27FC236}">
                <a16:creationId xmlns:a16="http://schemas.microsoft.com/office/drawing/2014/main" id="{F0AC3C15-5199-2055-1972-6C21FF11D424}"/>
              </a:ext>
            </a:extLst>
          </p:cNvPr>
          <p:cNvCxnSpPr>
            <a:cxnSpLocks/>
            <a:endCxn id="23" idx="0"/>
          </p:cNvCxnSpPr>
          <p:nvPr>
            <p:custDataLst>
              <p:tags r:id="rId4"/>
            </p:custDataLst>
          </p:nvPr>
        </p:nvCxnSpPr>
        <p:spPr>
          <a:xfrm flipH="1">
            <a:off x="3234435" y="5303837"/>
            <a:ext cx="0" cy="714124"/>
          </a:xfrm>
          <a:prstGeom prst="line">
            <a:avLst/>
          </a:prstGeom>
          <a:ln w="28575" cap="flat" cmpd="sng" algn="ctr">
            <a:solidFill>
              <a:srgbClr val="7030A0">
                <a:alpha val="35000"/>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OTLSHAPE_M_9f860f8d65ee4aac85039f30c2ffcf33_Connector1">
            <a:extLst>
              <a:ext uri="{FF2B5EF4-FFF2-40B4-BE49-F238E27FC236}">
                <a16:creationId xmlns:a16="http://schemas.microsoft.com/office/drawing/2014/main" id="{8DD4159E-B19C-88E0-1527-C572DFAE91B5}"/>
              </a:ext>
            </a:extLst>
          </p:cNvPr>
          <p:cNvCxnSpPr>
            <a:cxnSpLocks/>
            <a:endCxn id="32" idx="0"/>
          </p:cNvCxnSpPr>
          <p:nvPr>
            <p:custDataLst>
              <p:tags r:id="rId5"/>
            </p:custDataLst>
          </p:nvPr>
        </p:nvCxnSpPr>
        <p:spPr>
          <a:xfrm>
            <a:off x="7926291" y="4770437"/>
            <a:ext cx="1" cy="924277"/>
          </a:xfrm>
          <a:prstGeom prst="line">
            <a:avLst/>
          </a:prstGeom>
          <a:ln w="28575" cap="flat" cmpd="sng" algn="ctr">
            <a:solidFill>
              <a:srgbClr val="00B050">
                <a:alpha val="34902"/>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EE7EF20-172A-BF38-82E4-0FA1F3511294}"/>
              </a:ext>
            </a:extLst>
          </p:cNvPr>
          <p:cNvCxnSpPr>
            <a:cxnSpLocks/>
            <a:stCxn id="29" idx="0"/>
          </p:cNvCxnSpPr>
          <p:nvPr/>
        </p:nvCxnSpPr>
        <p:spPr>
          <a:xfrm flipV="1">
            <a:off x="1928521" y="3045539"/>
            <a:ext cx="0" cy="2649175"/>
          </a:xfrm>
          <a:prstGeom prst="line">
            <a:avLst/>
          </a:prstGeom>
          <a:ln w="28575">
            <a:solidFill>
              <a:schemeClr val="accent4">
                <a:alpha val="35000"/>
              </a:schemeClr>
            </a:solidFill>
          </a:ln>
        </p:spPr>
        <p:style>
          <a:lnRef idx="2">
            <a:schemeClr val="accent1"/>
          </a:lnRef>
          <a:fillRef idx="0">
            <a:schemeClr val="accent1"/>
          </a:fillRef>
          <a:effectRef idx="1">
            <a:schemeClr val="accent1"/>
          </a:effectRef>
          <a:fontRef idx="minor">
            <a:schemeClr val="tx1"/>
          </a:fontRef>
        </p:style>
      </p:cxnSp>
      <p:grpSp>
        <p:nvGrpSpPr>
          <p:cNvPr id="28" name="Group 24">
            <a:extLst>
              <a:ext uri="{FF2B5EF4-FFF2-40B4-BE49-F238E27FC236}">
                <a16:creationId xmlns:a16="http://schemas.microsoft.com/office/drawing/2014/main" id="{BA1A89C0-BF09-3644-D513-76E3E69E1CAC}"/>
              </a:ext>
            </a:extLst>
          </p:cNvPr>
          <p:cNvGrpSpPr>
            <a:grpSpLocks/>
          </p:cNvGrpSpPr>
          <p:nvPr/>
        </p:nvGrpSpPr>
        <p:grpSpPr bwMode="auto">
          <a:xfrm>
            <a:off x="1630864" y="5694714"/>
            <a:ext cx="649288" cy="293687"/>
            <a:chOff x="298865" y="1301437"/>
            <a:chExt cx="660102" cy="290823"/>
          </a:xfrm>
        </p:grpSpPr>
        <p:sp>
          <p:nvSpPr>
            <p:cNvPr id="29" name="OTLSHAPE_M_8cc1ba62bc92479399f399f1daac8d07_Title">
              <a:extLst>
                <a:ext uri="{FF2B5EF4-FFF2-40B4-BE49-F238E27FC236}">
                  <a16:creationId xmlns:a16="http://schemas.microsoft.com/office/drawing/2014/main" id="{DC4781A1-49A0-7C73-9270-60B5E1A0AF3A}"/>
                </a:ext>
              </a:extLst>
            </p:cNvPr>
            <p:cNvSpPr txBox="1"/>
            <p:nvPr>
              <p:custDataLst>
                <p:tags r:id="rId12"/>
              </p:custDataLst>
            </p:nvPr>
          </p:nvSpPr>
          <p:spPr>
            <a:xfrm>
              <a:off x="303707" y="1301437"/>
              <a:ext cx="595543" cy="169778"/>
            </a:xfrm>
            <a:prstGeom prst="rect">
              <a:avLst/>
            </a:prstGeom>
            <a:noFill/>
          </p:spPr>
          <p:txBody>
            <a:bodyPr lIns="0" tIns="0" rIns="0" bIns="0" anchor="ctr">
              <a:spAutoFit/>
            </a:bodyPr>
            <a:lstStyle/>
            <a:p>
              <a:pPr algn="ctr" eaLnBrk="1" hangingPunct="1">
                <a:defRPr/>
              </a:pPr>
              <a:r>
                <a:rPr lang="en-US" sz="1100" b="1" spc="-6" dirty="0">
                  <a:solidFill>
                    <a:schemeClr val="dk1"/>
                  </a:solidFill>
                  <a:latin typeface="Calibri" panose="020F0502020204030204" pitchFamily="34" charset="0"/>
                  <a:ea typeface="ＭＳ Ｐゴシック" panose="020B0600070205080204" pitchFamily="34" charset="-128"/>
                </a:rPr>
                <a:t>X-1, #3</a:t>
              </a:r>
            </a:p>
          </p:txBody>
        </p:sp>
        <p:sp>
          <p:nvSpPr>
            <p:cNvPr id="30" name="OTLSHAPE_M_8cc1ba62bc92479399f399f1daac8d07_Date">
              <a:extLst>
                <a:ext uri="{FF2B5EF4-FFF2-40B4-BE49-F238E27FC236}">
                  <a16:creationId xmlns:a16="http://schemas.microsoft.com/office/drawing/2014/main" id="{0C831653-3306-6435-534A-A0DF2B37324D}"/>
                </a:ext>
              </a:extLst>
            </p:cNvPr>
            <p:cNvSpPr txBox="1"/>
            <p:nvPr>
              <p:custDataLst>
                <p:tags r:id="rId13"/>
              </p:custDataLst>
            </p:nvPr>
          </p:nvSpPr>
          <p:spPr>
            <a:xfrm>
              <a:off x="298865" y="1438202"/>
              <a:ext cx="660102" cy="154058"/>
            </a:xfrm>
            <a:prstGeom prst="rect">
              <a:avLst/>
            </a:prstGeom>
            <a:noFill/>
          </p:spPr>
          <p:txBody>
            <a:bodyPr lIns="0" tIns="0" rIns="0" bIns="0" anchor="ctr">
              <a:spAutoFit/>
            </a:bodyPr>
            <a:lstStyle/>
            <a:p>
              <a:pPr algn="ctr" eaLnBrk="1" hangingPunct="1">
                <a:defRPr/>
              </a:pPr>
              <a:r>
                <a:rPr lang="en-US" sz="1000" spc="-8" dirty="0">
                  <a:solidFill>
                    <a:srgbClr val="1F497E"/>
                  </a:solidFill>
                  <a:latin typeface="Calibri" panose="020F0502020204030204" pitchFamily="34" charset="0"/>
                  <a:ea typeface="ＭＳ Ｐゴシック" panose="020B0600070205080204" pitchFamily="34" charset="-128"/>
                </a:rPr>
                <a:t>11/9/1951</a:t>
              </a:r>
            </a:p>
          </p:txBody>
        </p:sp>
      </p:grpSp>
      <p:grpSp>
        <p:nvGrpSpPr>
          <p:cNvPr id="31" name="Group 24">
            <a:extLst>
              <a:ext uri="{FF2B5EF4-FFF2-40B4-BE49-F238E27FC236}">
                <a16:creationId xmlns:a16="http://schemas.microsoft.com/office/drawing/2014/main" id="{068BCD0C-43C2-5C02-F1F9-82847CD26136}"/>
              </a:ext>
            </a:extLst>
          </p:cNvPr>
          <p:cNvGrpSpPr>
            <a:grpSpLocks/>
          </p:cNvGrpSpPr>
          <p:nvPr/>
        </p:nvGrpSpPr>
        <p:grpSpPr bwMode="auto">
          <a:xfrm>
            <a:off x="7628635" y="5694714"/>
            <a:ext cx="649288" cy="293687"/>
            <a:chOff x="298865" y="1301437"/>
            <a:chExt cx="660102" cy="290823"/>
          </a:xfrm>
        </p:grpSpPr>
        <p:sp>
          <p:nvSpPr>
            <p:cNvPr id="32" name="OTLSHAPE_M_8cc1ba62bc92479399f399f1daac8d07_Title">
              <a:extLst>
                <a:ext uri="{FF2B5EF4-FFF2-40B4-BE49-F238E27FC236}">
                  <a16:creationId xmlns:a16="http://schemas.microsoft.com/office/drawing/2014/main" id="{9DDF1772-C6A3-651E-BFB5-85C88C67B0F7}"/>
                </a:ext>
              </a:extLst>
            </p:cNvPr>
            <p:cNvSpPr txBox="1"/>
            <p:nvPr>
              <p:custDataLst>
                <p:tags r:id="rId10"/>
              </p:custDataLst>
            </p:nvPr>
          </p:nvSpPr>
          <p:spPr>
            <a:xfrm>
              <a:off x="303707" y="1301437"/>
              <a:ext cx="595543" cy="169778"/>
            </a:xfrm>
            <a:prstGeom prst="rect">
              <a:avLst/>
            </a:prstGeom>
            <a:noFill/>
          </p:spPr>
          <p:txBody>
            <a:bodyPr lIns="0" tIns="0" rIns="0" bIns="0" anchor="ctr">
              <a:spAutoFit/>
            </a:bodyPr>
            <a:lstStyle/>
            <a:p>
              <a:pPr algn="ctr" eaLnBrk="1" hangingPunct="1">
                <a:defRPr/>
              </a:pPr>
              <a:r>
                <a:rPr lang="en-US" sz="1100" b="1" spc="-6" dirty="0">
                  <a:solidFill>
                    <a:schemeClr val="dk1"/>
                  </a:solidFill>
                  <a:latin typeface="Calibri" panose="020F0502020204030204" pitchFamily="34" charset="0"/>
                  <a:ea typeface="ＭＳ Ｐゴシック" panose="020B0600070205080204" pitchFamily="34" charset="-128"/>
                </a:rPr>
                <a:t>MIR Fire</a:t>
              </a:r>
            </a:p>
          </p:txBody>
        </p:sp>
        <p:sp>
          <p:nvSpPr>
            <p:cNvPr id="33" name="OTLSHAPE_M_8cc1ba62bc92479399f399f1daac8d07_Date">
              <a:extLst>
                <a:ext uri="{FF2B5EF4-FFF2-40B4-BE49-F238E27FC236}">
                  <a16:creationId xmlns:a16="http://schemas.microsoft.com/office/drawing/2014/main" id="{40B7A06B-F5AD-1A15-239C-91B2A59FBBD7}"/>
                </a:ext>
              </a:extLst>
            </p:cNvPr>
            <p:cNvSpPr txBox="1"/>
            <p:nvPr>
              <p:custDataLst>
                <p:tags r:id="rId11"/>
              </p:custDataLst>
            </p:nvPr>
          </p:nvSpPr>
          <p:spPr>
            <a:xfrm>
              <a:off x="298865" y="1438202"/>
              <a:ext cx="660102" cy="154058"/>
            </a:xfrm>
            <a:prstGeom prst="rect">
              <a:avLst/>
            </a:prstGeom>
            <a:noFill/>
          </p:spPr>
          <p:txBody>
            <a:bodyPr lIns="0" tIns="0" rIns="0" bIns="0" anchor="ctr">
              <a:spAutoFit/>
            </a:bodyPr>
            <a:lstStyle/>
            <a:p>
              <a:pPr algn="ctr" eaLnBrk="1" hangingPunct="1">
                <a:defRPr/>
              </a:pPr>
              <a:r>
                <a:rPr lang="en-US" sz="1000" spc="-8" dirty="0">
                  <a:solidFill>
                    <a:srgbClr val="1F497E"/>
                  </a:solidFill>
                  <a:latin typeface="Calibri" panose="020F0502020204030204" pitchFamily="34" charset="0"/>
                  <a:ea typeface="ＭＳ Ｐゴシック" panose="020B0600070205080204" pitchFamily="34" charset="-128"/>
                </a:rPr>
                <a:t>2/24/1997</a:t>
              </a:r>
            </a:p>
          </p:txBody>
        </p:sp>
      </p:grpSp>
      <p:grpSp>
        <p:nvGrpSpPr>
          <p:cNvPr id="34" name="Group 24">
            <a:extLst>
              <a:ext uri="{FF2B5EF4-FFF2-40B4-BE49-F238E27FC236}">
                <a16:creationId xmlns:a16="http://schemas.microsoft.com/office/drawing/2014/main" id="{E98D4C39-B480-7D98-050C-51CE8AD44709}"/>
              </a:ext>
            </a:extLst>
          </p:cNvPr>
          <p:cNvGrpSpPr>
            <a:grpSpLocks/>
          </p:cNvGrpSpPr>
          <p:nvPr/>
        </p:nvGrpSpPr>
        <p:grpSpPr bwMode="auto">
          <a:xfrm>
            <a:off x="9420923" y="5609224"/>
            <a:ext cx="892177" cy="377239"/>
            <a:chOff x="298865" y="1218700"/>
            <a:chExt cx="660102" cy="373560"/>
          </a:xfrm>
        </p:grpSpPr>
        <p:sp>
          <p:nvSpPr>
            <p:cNvPr id="35" name="OTLSHAPE_M_8cc1ba62bc92479399f399f1daac8d07_Title">
              <a:extLst>
                <a:ext uri="{FF2B5EF4-FFF2-40B4-BE49-F238E27FC236}">
                  <a16:creationId xmlns:a16="http://schemas.microsoft.com/office/drawing/2014/main" id="{90C13C12-A164-D5AB-7A2D-F9FCF3B6D15A}"/>
                </a:ext>
              </a:extLst>
            </p:cNvPr>
            <p:cNvSpPr txBox="1"/>
            <p:nvPr>
              <p:custDataLst>
                <p:tags r:id="rId8"/>
              </p:custDataLst>
            </p:nvPr>
          </p:nvSpPr>
          <p:spPr>
            <a:xfrm>
              <a:off x="303707" y="1218700"/>
              <a:ext cx="595543" cy="335252"/>
            </a:xfrm>
            <a:prstGeom prst="rect">
              <a:avLst/>
            </a:prstGeom>
            <a:noFill/>
          </p:spPr>
          <p:txBody>
            <a:bodyPr lIns="0" tIns="0" rIns="0" bIns="0" anchor="ctr">
              <a:spAutoFit/>
            </a:bodyPr>
            <a:lstStyle/>
            <a:p>
              <a:pPr algn="ctr" eaLnBrk="1" hangingPunct="1">
                <a:defRPr/>
              </a:pPr>
              <a:r>
                <a:rPr lang="en-US" sz="1100" b="1" spc="-6" dirty="0">
                  <a:solidFill>
                    <a:schemeClr val="dk1"/>
                  </a:solidFill>
                  <a:latin typeface="Calibri" panose="020F0502020204030204" pitchFamily="34" charset="0"/>
                  <a:ea typeface="ＭＳ Ｐゴシック" panose="020B0600070205080204" pitchFamily="34" charset="-128"/>
                </a:rPr>
                <a:t>Cygnus Orb-3</a:t>
              </a:r>
            </a:p>
          </p:txBody>
        </p:sp>
        <p:sp>
          <p:nvSpPr>
            <p:cNvPr id="36" name="OTLSHAPE_M_8cc1ba62bc92479399f399f1daac8d07_Date">
              <a:extLst>
                <a:ext uri="{FF2B5EF4-FFF2-40B4-BE49-F238E27FC236}">
                  <a16:creationId xmlns:a16="http://schemas.microsoft.com/office/drawing/2014/main" id="{E51171C8-711F-76FC-9A89-D98E74430702}"/>
                </a:ext>
              </a:extLst>
            </p:cNvPr>
            <p:cNvSpPr txBox="1"/>
            <p:nvPr>
              <p:custDataLst>
                <p:tags r:id="rId9"/>
              </p:custDataLst>
            </p:nvPr>
          </p:nvSpPr>
          <p:spPr>
            <a:xfrm>
              <a:off x="298865" y="1438202"/>
              <a:ext cx="660102" cy="154058"/>
            </a:xfrm>
            <a:prstGeom prst="rect">
              <a:avLst/>
            </a:prstGeom>
            <a:noFill/>
          </p:spPr>
          <p:txBody>
            <a:bodyPr lIns="0" tIns="0" rIns="0" bIns="0" anchor="ctr">
              <a:spAutoFit/>
            </a:bodyPr>
            <a:lstStyle/>
            <a:p>
              <a:pPr algn="ctr" eaLnBrk="1" hangingPunct="1">
                <a:defRPr/>
              </a:pPr>
              <a:r>
                <a:rPr lang="en-US" sz="1000" spc="-8" dirty="0">
                  <a:solidFill>
                    <a:srgbClr val="1F497E"/>
                  </a:solidFill>
                  <a:latin typeface="Calibri" panose="020F0502020204030204" pitchFamily="34" charset="0"/>
                  <a:ea typeface="ＭＳ Ｐゴシック" panose="020B0600070205080204" pitchFamily="34" charset="-128"/>
                </a:rPr>
                <a:t>10/28/2014</a:t>
              </a:r>
            </a:p>
          </p:txBody>
        </p:sp>
      </p:grpSp>
      <p:grpSp>
        <p:nvGrpSpPr>
          <p:cNvPr id="37" name="Group 24">
            <a:extLst>
              <a:ext uri="{FF2B5EF4-FFF2-40B4-BE49-F238E27FC236}">
                <a16:creationId xmlns:a16="http://schemas.microsoft.com/office/drawing/2014/main" id="{476D3158-8E95-B57F-3C02-1AF0150EF839}"/>
              </a:ext>
            </a:extLst>
          </p:cNvPr>
          <p:cNvGrpSpPr>
            <a:grpSpLocks/>
          </p:cNvGrpSpPr>
          <p:nvPr/>
        </p:nvGrpSpPr>
        <p:grpSpPr bwMode="auto">
          <a:xfrm>
            <a:off x="10335323" y="5690915"/>
            <a:ext cx="892177" cy="292601"/>
            <a:chOff x="298865" y="1302513"/>
            <a:chExt cx="660102" cy="289747"/>
          </a:xfrm>
        </p:grpSpPr>
        <p:sp>
          <p:nvSpPr>
            <p:cNvPr id="38" name="OTLSHAPE_M_8cc1ba62bc92479399f399f1daac8d07_Title">
              <a:extLst>
                <a:ext uri="{FF2B5EF4-FFF2-40B4-BE49-F238E27FC236}">
                  <a16:creationId xmlns:a16="http://schemas.microsoft.com/office/drawing/2014/main" id="{578344F1-DB5D-EAFA-193F-9E4C920ECC50}"/>
                </a:ext>
              </a:extLst>
            </p:cNvPr>
            <p:cNvSpPr txBox="1"/>
            <p:nvPr>
              <p:custDataLst>
                <p:tags r:id="rId6"/>
              </p:custDataLst>
            </p:nvPr>
          </p:nvSpPr>
          <p:spPr>
            <a:xfrm>
              <a:off x="303707" y="1302513"/>
              <a:ext cx="595543" cy="167626"/>
            </a:xfrm>
            <a:prstGeom prst="rect">
              <a:avLst/>
            </a:prstGeom>
            <a:noFill/>
          </p:spPr>
          <p:txBody>
            <a:bodyPr lIns="0" tIns="0" rIns="0" bIns="0" anchor="ctr">
              <a:spAutoFit/>
            </a:bodyPr>
            <a:lstStyle/>
            <a:p>
              <a:pPr algn="ctr" eaLnBrk="1" hangingPunct="1">
                <a:defRPr/>
              </a:pPr>
              <a:r>
                <a:rPr lang="en-US" sz="1100" b="1" spc="-6" dirty="0">
                  <a:solidFill>
                    <a:schemeClr val="dk1"/>
                  </a:solidFill>
                  <a:latin typeface="Calibri" panose="020F0502020204030204" pitchFamily="34" charset="0"/>
                  <a:ea typeface="ＭＳ Ｐゴシック" panose="020B0600070205080204" pitchFamily="34" charset="-128"/>
                </a:rPr>
                <a:t>C204</a:t>
              </a:r>
            </a:p>
          </p:txBody>
        </p:sp>
        <p:sp>
          <p:nvSpPr>
            <p:cNvPr id="39" name="OTLSHAPE_M_8cc1ba62bc92479399f399f1daac8d07_Date">
              <a:extLst>
                <a:ext uri="{FF2B5EF4-FFF2-40B4-BE49-F238E27FC236}">
                  <a16:creationId xmlns:a16="http://schemas.microsoft.com/office/drawing/2014/main" id="{F6667FCB-8D05-27AF-182A-7C21AA671B33}"/>
                </a:ext>
              </a:extLst>
            </p:cNvPr>
            <p:cNvSpPr txBox="1"/>
            <p:nvPr>
              <p:custDataLst>
                <p:tags r:id="rId7"/>
              </p:custDataLst>
            </p:nvPr>
          </p:nvSpPr>
          <p:spPr>
            <a:xfrm>
              <a:off x="298865" y="1438202"/>
              <a:ext cx="660102" cy="154058"/>
            </a:xfrm>
            <a:prstGeom prst="rect">
              <a:avLst/>
            </a:prstGeom>
            <a:noFill/>
          </p:spPr>
          <p:txBody>
            <a:bodyPr lIns="0" tIns="0" rIns="0" bIns="0" anchor="ctr">
              <a:spAutoFit/>
            </a:bodyPr>
            <a:lstStyle/>
            <a:p>
              <a:pPr algn="ctr" eaLnBrk="1" hangingPunct="1">
                <a:defRPr/>
              </a:pPr>
              <a:r>
                <a:rPr lang="en-US" sz="1000" spc="-8" dirty="0">
                  <a:solidFill>
                    <a:srgbClr val="1F497E"/>
                  </a:solidFill>
                  <a:latin typeface="Calibri" panose="020F0502020204030204" pitchFamily="34" charset="0"/>
                  <a:ea typeface="ＭＳ Ｐゴシック" panose="020B0600070205080204" pitchFamily="34" charset="-128"/>
                </a:rPr>
                <a:t>4/20/2019</a:t>
              </a:r>
            </a:p>
          </p:txBody>
        </p:sp>
      </p:grpSp>
      <p:cxnSp>
        <p:nvCxnSpPr>
          <p:cNvPr id="40" name="Straight Connector 39">
            <a:extLst>
              <a:ext uri="{FF2B5EF4-FFF2-40B4-BE49-F238E27FC236}">
                <a16:creationId xmlns:a16="http://schemas.microsoft.com/office/drawing/2014/main" id="{DCF8B7B2-F368-1A06-0343-DE61EB08B882}"/>
              </a:ext>
            </a:extLst>
          </p:cNvPr>
          <p:cNvCxnSpPr>
            <a:cxnSpLocks/>
          </p:cNvCxnSpPr>
          <p:nvPr/>
        </p:nvCxnSpPr>
        <p:spPr>
          <a:xfrm>
            <a:off x="10770298" y="5299517"/>
            <a:ext cx="0" cy="385320"/>
          </a:xfrm>
          <a:prstGeom prst="line">
            <a:avLst/>
          </a:prstGeom>
          <a:ln w="28575">
            <a:solidFill>
              <a:srgbClr val="FF0000">
                <a:alpha val="35000"/>
              </a:srgbClr>
            </a:solidFill>
          </a:ln>
        </p:spPr>
        <p:style>
          <a:lnRef idx="2">
            <a:schemeClr val="accent1"/>
          </a:lnRef>
          <a:fillRef idx="0">
            <a:schemeClr val="accent1"/>
          </a:fillRef>
          <a:effectRef idx="1">
            <a:schemeClr val="accent1"/>
          </a:effectRef>
          <a:fontRef idx="minor">
            <a:schemeClr val="tx1"/>
          </a:fontRef>
        </p:style>
      </p:cxnSp>
      <p:pic>
        <p:nvPicPr>
          <p:cNvPr id="41" name="Picture 4" descr="http://www.spaceanswers.com/wp-content/uploads/2012/11/616x385xApollo-13.jpg.pagespeed.ic.6A5Xt5xLvS.jpg">
            <a:extLst>
              <a:ext uri="{FF2B5EF4-FFF2-40B4-BE49-F238E27FC236}">
                <a16:creationId xmlns:a16="http://schemas.microsoft.com/office/drawing/2014/main" id="{C7D00B5D-32E2-06F0-D0B1-AF32C6F79925}"/>
              </a:ext>
            </a:extLst>
          </p:cNvPr>
          <p:cNvPicPr>
            <a:picLocks noChangeAspect="1" noChangeArrowheads="1"/>
          </p:cNvPicPr>
          <p:nvPr/>
        </p:nvPicPr>
        <p:blipFill>
          <a:blip r:embed="rId25"/>
          <a:srcRect/>
          <a:stretch>
            <a:fillRect/>
          </a:stretch>
        </p:blipFill>
        <p:spPr bwMode="auto">
          <a:xfrm>
            <a:off x="3843309" y="3270345"/>
            <a:ext cx="2690681" cy="1681321"/>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2" name="Picture 10" descr="http://i1.wp.com/www.spacesafetymagazine.com/wp-content/uploads/2015/04/oxygen-generator-remains-Mir-fire.png">
            <a:extLst>
              <a:ext uri="{FF2B5EF4-FFF2-40B4-BE49-F238E27FC236}">
                <a16:creationId xmlns:a16="http://schemas.microsoft.com/office/drawing/2014/main" id="{E5C20E09-0BE9-DFA0-3016-C3401479D62E}"/>
              </a:ext>
            </a:extLst>
          </p:cNvPr>
          <p:cNvPicPr>
            <a:picLocks noChangeAspect="1" noChangeArrowheads="1"/>
          </p:cNvPicPr>
          <p:nvPr/>
        </p:nvPicPr>
        <p:blipFill>
          <a:blip r:embed="rId26"/>
          <a:srcRect/>
          <a:stretch>
            <a:fillRect/>
          </a:stretch>
        </p:blipFill>
        <p:spPr bwMode="auto">
          <a:xfrm>
            <a:off x="7073000" y="3278471"/>
            <a:ext cx="2722092" cy="1788115"/>
          </a:xfrm>
          <a:prstGeom prst="rect">
            <a:avLst/>
          </a:prstGeom>
          <a:ln w="38100" cap="sq">
            <a:solidFill>
              <a:srgbClr val="00B05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3" name="Picture 8" descr="http://spacenews.com/wp-content/uploads/2015/09/antares-orb3-explosion-879x485.jpg">
            <a:extLst>
              <a:ext uri="{FF2B5EF4-FFF2-40B4-BE49-F238E27FC236}">
                <a16:creationId xmlns:a16="http://schemas.microsoft.com/office/drawing/2014/main" id="{FE18D82B-54AD-5111-C11F-70A6A913A65F}"/>
              </a:ext>
            </a:extLst>
          </p:cNvPr>
          <p:cNvPicPr>
            <a:picLocks noChangeAspect="1" noChangeArrowheads="1"/>
          </p:cNvPicPr>
          <p:nvPr/>
        </p:nvPicPr>
        <p:blipFill rotWithShape="1">
          <a:blip r:embed="rId27"/>
          <a:srcRect l="14417" r="17127"/>
          <a:stretch/>
        </p:blipFill>
        <p:spPr bwMode="auto">
          <a:xfrm>
            <a:off x="7513178" y="1046078"/>
            <a:ext cx="2567356" cy="2070115"/>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4" name="Picture 43">
            <a:extLst>
              <a:ext uri="{FF2B5EF4-FFF2-40B4-BE49-F238E27FC236}">
                <a16:creationId xmlns:a16="http://schemas.microsoft.com/office/drawing/2014/main" id="{57BE3617-3B5C-CA47-E920-A92EE0C4AE31}"/>
              </a:ext>
            </a:extLst>
          </p:cNvPr>
          <p:cNvPicPr>
            <a:picLocks noChangeAspect="1"/>
          </p:cNvPicPr>
          <p:nvPr/>
        </p:nvPicPr>
        <p:blipFill>
          <a:blip r:embed="rId28"/>
          <a:stretch>
            <a:fillRect/>
          </a:stretch>
        </p:blipFill>
        <p:spPr>
          <a:xfrm>
            <a:off x="10279242" y="1625854"/>
            <a:ext cx="1824916" cy="2967000"/>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cxnSp>
        <p:nvCxnSpPr>
          <p:cNvPr id="45" name="Connector: Elbow 44">
            <a:extLst>
              <a:ext uri="{FF2B5EF4-FFF2-40B4-BE49-F238E27FC236}">
                <a16:creationId xmlns:a16="http://schemas.microsoft.com/office/drawing/2014/main" id="{6F3F4E87-9B81-06CD-9D08-909ADEFFE9FA}"/>
              </a:ext>
            </a:extLst>
          </p:cNvPr>
          <p:cNvCxnSpPr>
            <a:cxnSpLocks/>
          </p:cNvCxnSpPr>
          <p:nvPr/>
        </p:nvCxnSpPr>
        <p:spPr>
          <a:xfrm rot="5400000" flipH="1" flipV="1">
            <a:off x="4970539" y="3963404"/>
            <a:ext cx="2580737" cy="907785"/>
          </a:xfrm>
          <a:prstGeom prst="bentConnector3">
            <a:avLst>
              <a:gd name="adj1" fmla="val 20540"/>
            </a:avLst>
          </a:prstGeom>
          <a:ln w="28575">
            <a:solidFill>
              <a:schemeClr val="accent2">
                <a:lumMod val="40000"/>
                <a:lumOff val="60000"/>
                <a:alpha val="60000"/>
              </a:schemeClr>
            </a:solidFill>
          </a:ln>
        </p:spPr>
        <p:style>
          <a:lnRef idx="2">
            <a:schemeClr val="accent1"/>
          </a:lnRef>
          <a:fillRef idx="0">
            <a:schemeClr val="accent1"/>
          </a:fillRef>
          <a:effectRef idx="1">
            <a:schemeClr val="accent1"/>
          </a:effectRef>
          <a:fontRef idx="minor">
            <a:schemeClr val="tx1"/>
          </a:fontRef>
        </p:style>
      </p:cxnSp>
      <p:pic>
        <p:nvPicPr>
          <p:cNvPr id="46" name="Picture 6" descr="http://files.tested.com/photos/2015/06/10/76989-lab.jpg">
            <a:extLst>
              <a:ext uri="{FF2B5EF4-FFF2-40B4-BE49-F238E27FC236}">
                <a16:creationId xmlns:a16="http://schemas.microsoft.com/office/drawing/2014/main" id="{71D2E31D-D6FD-8C56-44EA-717CEC07EAD4}"/>
              </a:ext>
            </a:extLst>
          </p:cNvPr>
          <p:cNvPicPr>
            <a:picLocks noChangeAspect="1" noChangeArrowheads="1"/>
          </p:cNvPicPr>
          <p:nvPr/>
        </p:nvPicPr>
        <p:blipFill rotWithShape="1">
          <a:blip r:embed="rId29"/>
          <a:srcRect b="28220"/>
          <a:stretch/>
        </p:blipFill>
        <p:spPr bwMode="auto">
          <a:xfrm>
            <a:off x="4451879" y="1046079"/>
            <a:ext cx="2911644" cy="2059160"/>
          </a:xfrm>
          <a:prstGeom prst="rect">
            <a:avLst/>
          </a:prstGeom>
          <a:ln w="38100" cap="sq">
            <a:solidFill>
              <a:schemeClr val="accent2">
                <a:lumMod val="40000"/>
                <a:lumOff val="60000"/>
              </a:schemeClr>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7" name="Picture 46">
            <a:extLst>
              <a:ext uri="{FF2B5EF4-FFF2-40B4-BE49-F238E27FC236}">
                <a16:creationId xmlns:a16="http://schemas.microsoft.com/office/drawing/2014/main" id="{1C1F02BC-4E04-FC1D-1973-686E12CB66D8}"/>
              </a:ext>
            </a:extLst>
          </p:cNvPr>
          <p:cNvPicPr>
            <a:picLocks noChangeAspect="1"/>
          </p:cNvPicPr>
          <p:nvPr/>
        </p:nvPicPr>
        <p:blipFill>
          <a:blip r:embed="rId30"/>
          <a:stretch>
            <a:fillRect/>
          </a:stretch>
        </p:blipFill>
        <p:spPr>
          <a:xfrm>
            <a:off x="1248905" y="1738585"/>
            <a:ext cx="3075710" cy="1306954"/>
          </a:xfrm>
          <a:prstGeom prst="rect">
            <a:avLst/>
          </a:prstGeom>
          <a:ln w="38100">
            <a:solidFill>
              <a:schemeClr val="accent4"/>
            </a:solidFill>
          </a:ln>
        </p:spPr>
      </p:pic>
      <p:cxnSp>
        <p:nvCxnSpPr>
          <p:cNvPr id="48" name="Connector: Elbow 47">
            <a:extLst>
              <a:ext uri="{FF2B5EF4-FFF2-40B4-BE49-F238E27FC236}">
                <a16:creationId xmlns:a16="http://schemas.microsoft.com/office/drawing/2014/main" id="{536A88F8-0241-2144-4840-B8410E6577EF}"/>
              </a:ext>
            </a:extLst>
          </p:cNvPr>
          <p:cNvCxnSpPr>
            <a:cxnSpLocks/>
          </p:cNvCxnSpPr>
          <p:nvPr/>
        </p:nvCxnSpPr>
        <p:spPr>
          <a:xfrm rot="16200000" flipV="1">
            <a:off x="3130359" y="4834732"/>
            <a:ext cx="1206964" cy="520701"/>
          </a:xfrm>
          <a:prstGeom prst="bentConnector3">
            <a:avLst/>
          </a:prstGeom>
          <a:ln w="28575">
            <a:solidFill>
              <a:schemeClr val="tx1">
                <a:alpha val="35000"/>
              </a:schemeClr>
            </a:solidFill>
          </a:ln>
        </p:spPr>
        <p:style>
          <a:lnRef idx="2">
            <a:schemeClr val="accent1"/>
          </a:lnRef>
          <a:fillRef idx="0">
            <a:schemeClr val="accent1"/>
          </a:fillRef>
          <a:effectRef idx="1">
            <a:schemeClr val="accent1"/>
          </a:effectRef>
          <a:fontRef idx="minor">
            <a:schemeClr val="tx1"/>
          </a:fontRef>
        </p:style>
      </p:cxnSp>
      <p:pic>
        <p:nvPicPr>
          <p:cNvPr id="49" name="Picture 2" descr="http://ganymede.nmsu.edu/tharriso/ap1burned.jpg">
            <a:extLst>
              <a:ext uri="{FF2B5EF4-FFF2-40B4-BE49-F238E27FC236}">
                <a16:creationId xmlns:a16="http://schemas.microsoft.com/office/drawing/2014/main" id="{61015C37-A18D-95FB-3992-07B48CB84DE7}"/>
              </a:ext>
            </a:extLst>
          </p:cNvPr>
          <p:cNvPicPr>
            <a:picLocks noChangeAspect="1" noChangeArrowheads="1"/>
          </p:cNvPicPr>
          <p:nvPr/>
        </p:nvPicPr>
        <p:blipFill>
          <a:blip r:embed="rId31"/>
          <a:srcRect/>
          <a:stretch>
            <a:fillRect/>
          </a:stretch>
        </p:blipFill>
        <p:spPr bwMode="auto">
          <a:xfrm>
            <a:off x="2280152" y="3164356"/>
            <a:ext cx="1357416" cy="1943512"/>
          </a:xfrm>
          <a:prstGeom prst="rect">
            <a:avLst/>
          </a:prstGeom>
          <a:ln w="38100" cap="sq">
            <a:solidFill>
              <a:schemeClr val="tx2"/>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597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4D4677D2-D5AC-4CF9-9EED-2B89D0A1C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F695F69-7001-421E-98A8-E74156934A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EFE69400-1B2B-65B1-C876-5C3BD1ED46DA}"/>
              </a:ext>
            </a:extLst>
          </p:cNvPr>
          <p:cNvPicPr>
            <a:picLocks noChangeAspect="1"/>
          </p:cNvPicPr>
          <p:nvPr/>
        </p:nvPicPr>
        <p:blipFill>
          <a:blip r:embed="rId2"/>
          <a:srcRect r="15333"/>
          <a:stretch>
            <a:fillRect/>
          </a:stretch>
        </p:blipFill>
        <p:spPr>
          <a:xfrm>
            <a:off x="6096010" y="10"/>
            <a:ext cx="6095999" cy="6857990"/>
          </a:xfrm>
          <a:custGeom>
            <a:avLst/>
            <a:gdLst/>
            <a:ahLst/>
            <a:cxnLst/>
            <a:rect l="l" t="t" r="r" b="b"/>
            <a:pathLst>
              <a:path w="6095999" h="6858000">
                <a:moveTo>
                  <a:pt x="0" y="0"/>
                </a:moveTo>
                <a:lnTo>
                  <a:pt x="6095999" y="0"/>
                </a:lnTo>
                <a:lnTo>
                  <a:pt x="6095999" y="6858000"/>
                </a:lnTo>
                <a:lnTo>
                  <a:pt x="0" y="6858000"/>
                </a:lnTo>
                <a:lnTo>
                  <a:pt x="0" y="6857999"/>
                </a:lnTo>
                <a:lnTo>
                  <a:pt x="4220980" y="6857999"/>
                </a:lnTo>
                <a:lnTo>
                  <a:pt x="4213164" y="6851010"/>
                </a:lnTo>
                <a:cubicBezTo>
                  <a:pt x="4181666" y="6825777"/>
                  <a:pt x="4066661" y="6744343"/>
                  <a:pt x="4062999" y="6737842"/>
                </a:cubicBezTo>
                <a:cubicBezTo>
                  <a:pt x="4024279" y="6693220"/>
                  <a:pt x="4060463" y="6731339"/>
                  <a:pt x="3994350" y="6686435"/>
                </a:cubicBezTo>
                <a:cubicBezTo>
                  <a:pt x="3947033" y="6670674"/>
                  <a:pt x="3899856" y="6566625"/>
                  <a:pt x="3859426" y="6512643"/>
                </a:cubicBezTo>
                <a:cubicBezTo>
                  <a:pt x="3843619" y="6494605"/>
                  <a:pt x="3819111" y="6476220"/>
                  <a:pt x="3795266" y="6469055"/>
                </a:cubicBezTo>
                <a:cubicBezTo>
                  <a:pt x="3772240" y="6479507"/>
                  <a:pt x="3769424" y="6446115"/>
                  <a:pt x="3752228" y="6440526"/>
                </a:cubicBezTo>
                <a:cubicBezTo>
                  <a:pt x="3742060" y="6447641"/>
                  <a:pt x="3719048" y="6424775"/>
                  <a:pt x="3716355" y="6414007"/>
                </a:cubicBezTo>
                <a:cubicBezTo>
                  <a:pt x="3729286" y="6392352"/>
                  <a:pt x="3629924" y="6387100"/>
                  <a:pt x="3629916" y="6370687"/>
                </a:cubicBezTo>
                <a:cubicBezTo>
                  <a:pt x="3600280" y="6362353"/>
                  <a:pt x="3495200" y="6368444"/>
                  <a:pt x="3479034" y="6339494"/>
                </a:cubicBezTo>
                <a:cubicBezTo>
                  <a:pt x="3420435" y="6317314"/>
                  <a:pt x="3345614" y="6290932"/>
                  <a:pt x="3319627" y="6285893"/>
                </a:cubicBezTo>
                <a:cubicBezTo>
                  <a:pt x="3282294" y="6327705"/>
                  <a:pt x="3185936" y="6185255"/>
                  <a:pt x="3075494" y="6164273"/>
                </a:cubicBezTo>
                <a:cubicBezTo>
                  <a:pt x="3059427" y="6166243"/>
                  <a:pt x="3051440" y="6164859"/>
                  <a:pt x="3050019" y="6153683"/>
                </a:cubicBezTo>
                <a:cubicBezTo>
                  <a:pt x="3016030" y="6146243"/>
                  <a:pt x="2991340" y="6114870"/>
                  <a:pt x="2963636" y="6123708"/>
                </a:cubicBezTo>
                <a:cubicBezTo>
                  <a:pt x="2928425" y="6105855"/>
                  <a:pt x="2947049" y="6092097"/>
                  <a:pt x="2914912" y="6078439"/>
                </a:cubicBezTo>
                <a:lnTo>
                  <a:pt x="2770812" y="6041758"/>
                </a:lnTo>
                <a:cubicBezTo>
                  <a:pt x="2750466" y="6034724"/>
                  <a:pt x="2729222" y="6014032"/>
                  <a:pt x="2708585" y="6007728"/>
                </a:cubicBezTo>
                <a:lnTo>
                  <a:pt x="2687072" y="6003931"/>
                </a:lnTo>
                <a:lnTo>
                  <a:pt x="2674457" y="5991515"/>
                </a:lnTo>
                <a:cubicBezTo>
                  <a:pt x="2668773" y="5988707"/>
                  <a:pt x="2661696" y="5988167"/>
                  <a:pt x="2652298" y="5991525"/>
                </a:cubicBezTo>
                <a:cubicBezTo>
                  <a:pt x="2634345" y="5986939"/>
                  <a:pt x="2583809" y="5969299"/>
                  <a:pt x="2566743" y="5963996"/>
                </a:cubicBezTo>
                <a:lnTo>
                  <a:pt x="2549903" y="5959709"/>
                </a:lnTo>
                <a:lnTo>
                  <a:pt x="2542177" y="5951723"/>
                </a:lnTo>
                <a:cubicBezTo>
                  <a:pt x="2529898" y="5945994"/>
                  <a:pt x="2498812" y="5935402"/>
                  <a:pt x="2476225" y="5925338"/>
                </a:cubicBezTo>
                <a:cubicBezTo>
                  <a:pt x="2457810" y="5911056"/>
                  <a:pt x="2433846" y="5899348"/>
                  <a:pt x="2406656" y="5891344"/>
                </a:cubicBezTo>
                <a:cubicBezTo>
                  <a:pt x="2400991" y="5896275"/>
                  <a:pt x="2393612" y="5885783"/>
                  <a:pt x="2389160" y="5883030"/>
                </a:cubicBezTo>
                <a:cubicBezTo>
                  <a:pt x="2387458" y="5886701"/>
                  <a:pt x="2375233" y="5885881"/>
                  <a:pt x="2372540" y="5881920"/>
                </a:cubicBezTo>
                <a:cubicBezTo>
                  <a:pt x="2293168" y="5849488"/>
                  <a:pt x="2325743" y="5894734"/>
                  <a:pt x="2283811" y="5862541"/>
                </a:cubicBezTo>
                <a:cubicBezTo>
                  <a:pt x="2275730" y="5859531"/>
                  <a:pt x="2268484" y="5859925"/>
                  <a:pt x="2261759" y="5861764"/>
                </a:cubicBezTo>
                <a:lnTo>
                  <a:pt x="2219265" y="5849327"/>
                </a:lnTo>
                <a:cubicBezTo>
                  <a:pt x="2203078" y="5842651"/>
                  <a:pt x="2185672" y="5837119"/>
                  <a:pt x="2167456" y="5832891"/>
                </a:cubicBezTo>
                <a:cubicBezTo>
                  <a:pt x="2161387" y="5839963"/>
                  <a:pt x="2149583" y="5826532"/>
                  <a:pt x="2143288" y="5823218"/>
                </a:cubicBezTo>
                <a:cubicBezTo>
                  <a:pt x="2141966" y="5828274"/>
                  <a:pt x="2126227" y="5828196"/>
                  <a:pt x="2121889" y="5823116"/>
                </a:cubicBezTo>
                <a:cubicBezTo>
                  <a:pt x="2013448" y="5786297"/>
                  <a:pt x="2065303" y="5844161"/>
                  <a:pt x="2004548" y="5804552"/>
                </a:cubicBezTo>
                <a:cubicBezTo>
                  <a:pt x="1993575" y="5801194"/>
                  <a:pt x="1984449" y="5802325"/>
                  <a:pt x="1976317" y="5805346"/>
                </a:cubicBezTo>
                <a:lnTo>
                  <a:pt x="1960968" y="5813703"/>
                </a:lnTo>
                <a:lnTo>
                  <a:pt x="1951886" y="5808313"/>
                </a:lnTo>
                <a:cubicBezTo>
                  <a:pt x="1914205" y="5801767"/>
                  <a:pt x="1900427" y="5810657"/>
                  <a:pt x="1881129" y="5796205"/>
                </a:cubicBezTo>
                <a:cubicBezTo>
                  <a:pt x="1847467" y="5788576"/>
                  <a:pt x="1808824" y="5783942"/>
                  <a:pt x="1778393" y="5776687"/>
                </a:cubicBezTo>
                <a:cubicBezTo>
                  <a:pt x="1764338" y="5756704"/>
                  <a:pt x="1721542" y="5761928"/>
                  <a:pt x="1698544" y="5752677"/>
                </a:cubicBezTo>
                <a:cubicBezTo>
                  <a:pt x="1688689" y="5744367"/>
                  <a:pt x="1680710" y="5741898"/>
                  <a:pt x="1667763" y="5746936"/>
                </a:cubicBezTo>
                <a:cubicBezTo>
                  <a:pt x="1622782" y="5706970"/>
                  <a:pt x="1636232" y="5740258"/>
                  <a:pt x="1589890" y="5720079"/>
                </a:cubicBezTo>
                <a:cubicBezTo>
                  <a:pt x="1550522" y="5700408"/>
                  <a:pt x="1504390" y="5684235"/>
                  <a:pt x="1470745" y="5647268"/>
                </a:cubicBezTo>
                <a:cubicBezTo>
                  <a:pt x="1465307" y="5637473"/>
                  <a:pt x="1447590" y="5631171"/>
                  <a:pt x="1431171" y="5633192"/>
                </a:cubicBezTo>
                <a:cubicBezTo>
                  <a:pt x="1428344" y="5633540"/>
                  <a:pt x="1425665" y="5634127"/>
                  <a:pt x="1423215" y="5634934"/>
                </a:cubicBezTo>
                <a:cubicBezTo>
                  <a:pt x="1404063" y="5609561"/>
                  <a:pt x="1384477" y="5616951"/>
                  <a:pt x="1377158" y="5600720"/>
                </a:cubicBezTo>
                <a:cubicBezTo>
                  <a:pt x="1337416" y="5587406"/>
                  <a:pt x="1299119" y="5594952"/>
                  <a:pt x="1292001" y="5580595"/>
                </a:cubicBezTo>
                <a:cubicBezTo>
                  <a:pt x="1270404" y="5577445"/>
                  <a:pt x="1236263" y="5586393"/>
                  <a:pt x="1224877" y="5570207"/>
                </a:cubicBezTo>
                <a:cubicBezTo>
                  <a:pt x="1218892" y="5580643"/>
                  <a:pt x="1203320" y="5557444"/>
                  <a:pt x="1188481" y="5562311"/>
                </a:cubicBezTo>
                <a:cubicBezTo>
                  <a:pt x="1177571" y="5566931"/>
                  <a:pt x="1170302" y="5560971"/>
                  <a:pt x="1160620" y="5558862"/>
                </a:cubicBezTo>
                <a:cubicBezTo>
                  <a:pt x="1146504" y="5561577"/>
                  <a:pt x="1106544" y="5545833"/>
                  <a:pt x="1097113" y="5537725"/>
                </a:cubicBezTo>
                <a:cubicBezTo>
                  <a:pt x="1076260" y="5511528"/>
                  <a:pt x="1012618" y="5517876"/>
                  <a:pt x="994944" y="5497522"/>
                </a:cubicBezTo>
                <a:cubicBezTo>
                  <a:pt x="987638" y="5493756"/>
                  <a:pt x="980141" y="5491480"/>
                  <a:pt x="972567" y="5490138"/>
                </a:cubicBezTo>
                <a:lnTo>
                  <a:pt x="927036" y="5488921"/>
                </a:lnTo>
                <a:lnTo>
                  <a:pt x="905198" y="5488488"/>
                </a:lnTo>
                <a:cubicBezTo>
                  <a:pt x="920127" y="5466532"/>
                  <a:pt x="847550" y="5479119"/>
                  <a:pt x="871473" y="5463326"/>
                </a:cubicBezTo>
                <a:cubicBezTo>
                  <a:pt x="835241" y="5455796"/>
                  <a:pt x="824844" y="5441869"/>
                  <a:pt x="787335" y="5431076"/>
                </a:cubicBezTo>
                <a:lnTo>
                  <a:pt x="646418" y="5398569"/>
                </a:lnTo>
                <a:cubicBezTo>
                  <a:pt x="594533" y="5378172"/>
                  <a:pt x="569175" y="5376706"/>
                  <a:pt x="522316" y="5365133"/>
                </a:cubicBezTo>
                <a:cubicBezTo>
                  <a:pt x="485699" y="5316148"/>
                  <a:pt x="451396" y="5327743"/>
                  <a:pt x="425051" y="5295085"/>
                </a:cubicBezTo>
                <a:cubicBezTo>
                  <a:pt x="373115" y="5280721"/>
                  <a:pt x="376598" y="5265782"/>
                  <a:pt x="318461" y="5265657"/>
                </a:cubicBezTo>
                <a:lnTo>
                  <a:pt x="266536" y="5232252"/>
                </a:lnTo>
                <a:cubicBezTo>
                  <a:pt x="254867" y="5225616"/>
                  <a:pt x="251642" y="5227516"/>
                  <a:pt x="248444" y="5225838"/>
                </a:cubicBezTo>
                <a:lnTo>
                  <a:pt x="247345" y="5222181"/>
                </a:lnTo>
                <a:lnTo>
                  <a:pt x="237345" y="5217023"/>
                </a:lnTo>
                <a:lnTo>
                  <a:pt x="219603" y="5204977"/>
                </a:lnTo>
                <a:lnTo>
                  <a:pt x="214443" y="5204489"/>
                </a:lnTo>
                <a:lnTo>
                  <a:pt x="184816" y="5189073"/>
                </a:lnTo>
                <a:lnTo>
                  <a:pt x="183534" y="5189699"/>
                </a:lnTo>
                <a:cubicBezTo>
                  <a:pt x="179981" y="5190754"/>
                  <a:pt x="176085" y="5190869"/>
                  <a:pt x="171363" y="5189023"/>
                </a:cubicBezTo>
                <a:cubicBezTo>
                  <a:pt x="165797" y="5204157"/>
                  <a:pt x="163531" y="5192594"/>
                  <a:pt x="150096" y="5185813"/>
                </a:cubicBezTo>
                <a:lnTo>
                  <a:pt x="59253" y="5172817"/>
                </a:lnTo>
                <a:lnTo>
                  <a:pt x="52526" y="5170052"/>
                </a:lnTo>
                <a:lnTo>
                  <a:pt x="52188" y="5170183"/>
                </a:lnTo>
                <a:cubicBezTo>
                  <a:pt x="50293" y="5169980"/>
                  <a:pt x="47917" y="5169219"/>
                  <a:pt x="44687" y="5167637"/>
                </a:cubicBezTo>
                <a:lnTo>
                  <a:pt x="40261" y="5165012"/>
                </a:lnTo>
                <a:lnTo>
                  <a:pt x="27209" y="5159648"/>
                </a:lnTo>
                <a:lnTo>
                  <a:pt x="21368" y="5159036"/>
                </a:lnTo>
                <a:lnTo>
                  <a:pt x="0" y="5158850"/>
                </a:lnTo>
                <a:close/>
              </a:path>
            </a:pathLst>
          </a:custGeom>
        </p:spPr>
      </p:pic>
      <p:sp>
        <p:nvSpPr>
          <p:cNvPr id="7" name="TextBox 6">
            <a:extLst>
              <a:ext uri="{FF2B5EF4-FFF2-40B4-BE49-F238E27FC236}">
                <a16:creationId xmlns:a16="http://schemas.microsoft.com/office/drawing/2014/main" id="{92D0400A-5C16-0ECE-7D4D-FD8D7B7944F1}"/>
              </a:ext>
            </a:extLst>
          </p:cNvPr>
          <p:cNvSpPr txBox="1"/>
          <p:nvPr/>
        </p:nvSpPr>
        <p:spPr>
          <a:xfrm>
            <a:off x="599818" y="5234320"/>
            <a:ext cx="6931319" cy="752217"/>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600" kern="1200">
                <a:solidFill>
                  <a:schemeClr val="tx1">
                    <a:lumMod val="85000"/>
                    <a:lumOff val="15000"/>
                  </a:schemeClr>
                </a:solidFill>
                <a:latin typeface="+mj-lt"/>
                <a:ea typeface="+mj-ea"/>
                <a:cs typeface="+mj-cs"/>
              </a:rPr>
              <a:t>How Did We Get Here…</a:t>
            </a:r>
          </a:p>
        </p:txBody>
      </p:sp>
      <p:pic>
        <p:nvPicPr>
          <p:cNvPr id="12" name="Picture 11">
            <a:extLst>
              <a:ext uri="{FF2B5EF4-FFF2-40B4-BE49-F238E27FC236}">
                <a16:creationId xmlns:a16="http://schemas.microsoft.com/office/drawing/2014/main" id="{601E14D9-0ED3-A8B3-B132-7816F0E1498C}"/>
              </a:ext>
            </a:extLst>
          </p:cNvPr>
          <p:cNvPicPr>
            <a:picLocks noChangeAspect="1"/>
          </p:cNvPicPr>
          <p:nvPr/>
        </p:nvPicPr>
        <p:blipFill>
          <a:blip r:embed="rId3"/>
          <a:srcRect t="2332" r="1" b="9881"/>
          <a:stretch>
            <a:fillRect/>
          </a:stretch>
        </p:blipFill>
        <p:spPr>
          <a:xfrm>
            <a:off x="0" y="0"/>
            <a:ext cx="6169518" cy="5158840"/>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p:spPr>
      </p:pic>
      <p:sp>
        <p:nvSpPr>
          <p:cNvPr id="4" name="Slide Number Placeholder 3">
            <a:extLst>
              <a:ext uri="{FF2B5EF4-FFF2-40B4-BE49-F238E27FC236}">
                <a16:creationId xmlns:a16="http://schemas.microsoft.com/office/drawing/2014/main" id="{5C3EC6B4-410D-D092-306C-873613F022F0}"/>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2E8C51FE-49D9-314D-9957-ABBF7DDE8782}" type="slidenum">
              <a:rPr lang="en-US" sz="1000">
                <a:solidFill>
                  <a:srgbClr val="FFFFFF"/>
                </a:solidFill>
                <a:latin typeface="+mn-lt"/>
                <a:cs typeface="+mn-cs"/>
              </a:rPr>
              <a:pPr>
                <a:spcAft>
                  <a:spcPts val="600"/>
                </a:spcAft>
              </a:pPr>
              <a:t>5</a:t>
            </a:fld>
            <a:endParaRPr lang="en-US" sz="1000">
              <a:solidFill>
                <a:srgbClr val="FFFFFF"/>
              </a:solidFill>
              <a:latin typeface="+mn-lt"/>
              <a:cs typeface="+mn-cs"/>
            </a:endParaRPr>
          </a:p>
        </p:txBody>
      </p:sp>
    </p:spTree>
    <p:extLst>
      <p:ext uri="{BB962C8B-B14F-4D97-AF65-F5344CB8AC3E}">
        <p14:creationId xmlns:p14="http://schemas.microsoft.com/office/powerpoint/2010/main" val="407688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MOST Unit">
            <a:extLst>
              <a:ext uri="{FF2B5EF4-FFF2-40B4-BE49-F238E27FC236}">
                <a16:creationId xmlns:a16="http://schemas.microsoft.com/office/drawing/2014/main" id="{2BC002EB-3E76-B248-8B63-F5974B558375}"/>
              </a:ext>
            </a:extLst>
          </p:cNvPr>
          <p:cNvPicPr>
            <a:picLocks noChangeAspect="1" noChangeArrowheads="1"/>
          </p:cNvPicPr>
          <p:nvPr/>
        </p:nvPicPr>
        <p:blipFill>
          <a:blip r:embed="rId3"/>
          <a:srcRect/>
          <a:stretch>
            <a:fillRect/>
          </a:stretch>
        </p:blipFill>
        <p:spPr bwMode="auto">
          <a:xfrm>
            <a:off x="2786743" y="1400346"/>
            <a:ext cx="7313000" cy="5283972"/>
          </a:xfrm>
          <a:prstGeom prst="rect">
            <a:avLst/>
          </a:prstGeom>
          <a:noFill/>
          <a:ln>
            <a:noFill/>
          </a:ln>
          <a:effectLst>
            <a:outerShdw blurRad="63500" dist="71842"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Rectangle 3">
            <a:extLst>
              <a:ext uri="{FF2B5EF4-FFF2-40B4-BE49-F238E27FC236}">
                <a16:creationId xmlns:a16="http://schemas.microsoft.com/office/drawing/2014/main" id="{3D32C1DB-0202-CC1B-7F03-76D73C572D7F}"/>
              </a:ext>
            </a:extLst>
          </p:cNvPr>
          <p:cNvSpPr>
            <a:spLocks noGrp="1" noChangeArrowheads="1"/>
          </p:cNvSpPr>
          <p:nvPr>
            <p:ph type="title"/>
          </p:nvPr>
        </p:nvSpPr>
        <p:spPr>
          <a:xfrm>
            <a:off x="2880872" y="348494"/>
            <a:ext cx="9025378" cy="646331"/>
          </a:xfrm>
        </p:spPr>
        <p:txBody>
          <a:bodyPr>
            <a:normAutofit fontScale="90000"/>
          </a:bodyPr>
          <a:lstStyle/>
          <a:p>
            <a:pPr eaLnBrk="1" hangingPunct="1"/>
            <a:r>
              <a:rPr lang="en-US" altLang="en-US" dirty="0"/>
              <a:t>An EMU Fire Analogy: </a:t>
            </a:r>
            <a:br>
              <a:rPr lang="en-US" altLang="en-US" dirty="0"/>
            </a:br>
            <a:r>
              <a:rPr lang="en-US" altLang="en-US" dirty="0"/>
              <a:t>Mobile Oxygen Storage Tank Fires</a:t>
            </a:r>
          </a:p>
        </p:txBody>
      </p:sp>
    </p:spTree>
    <p:extLst>
      <p:ext uri="{BB962C8B-B14F-4D97-AF65-F5344CB8AC3E}">
        <p14:creationId xmlns:p14="http://schemas.microsoft.com/office/powerpoint/2010/main" val="3935113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5" name="Picture 5" descr="MOST57">
            <a:extLst>
              <a:ext uri="{FF2B5EF4-FFF2-40B4-BE49-F238E27FC236}">
                <a16:creationId xmlns:a16="http://schemas.microsoft.com/office/drawing/2014/main" id="{B7F06D54-10D3-07E8-A467-A0ADDD630E9E}"/>
              </a:ext>
            </a:extLst>
          </p:cNvPr>
          <p:cNvPicPr>
            <a:picLocks noChangeAspect="1" noChangeArrowheads="1"/>
          </p:cNvPicPr>
          <p:nvPr/>
        </p:nvPicPr>
        <p:blipFill>
          <a:blip r:embed="rId4"/>
          <a:srcRect r="3473" b="13829"/>
          <a:stretch>
            <a:fillRect/>
          </a:stretch>
        </p:blipFill>
        <p:spPr bwMode="auto">
          <a:xfrm>
            <a:off x="2768494" y="1662263"/>
            <a:ext cx="7086918" cy="41653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1507" name="Rectangle 3">
            <a:extLst>
              <a:ext uri="{FF2B5EF4-FFF2-40B4-BE49-F238E27FC236}">
                <a16:creationId xmlns:a16="http://schemas.microsoft.com/office/drawing/2014/main" id="{9596AF89-A7E6-F8DB-BC9A-AD171DE83CC1}"/>
              </a:ext>
            </a:extLst>
          </p:cNvPr>
          <p:cNvSpPr>
            <a:spLocks noGrp="1" noChangeArrowheads="1"/>
          </p:cNvSpPr>
          <p:nvPr>
            <p:ph type="title"/>
          </p:nvPr>
        </p:nvSpPr>
        <p:spPr>
          <a:xfrm>
            <a:off x="2573911" y="338034"/>
            <a:ext cx="9025378" cy="646331"/>
          </a:xfrm>
        </p:spPr>
        <p:txBody>
          <a:bodyPr>
            <a:normAutofit/>
          </a:bodyPr>
          <a:lstStyle/>
          <a:p>
            <a:pPr eaLnBrk="1" hangingPunct="1"/>
            <a:r>
              <a:rPr lang="en-US" altLang="en-US" dirty="0"/>
              <a:t>Mobile Oxygen Storage Tank Fires</a:t>
            </a:r>
          </a:p>
        </p:txBody>
      </p:sp>
      <p:sp>
        <p:nvSpPr>
          <p:cNvPr id="117766" name="AutoShape 6">
            <a:extLst>
              <a:ext uri="{FF2B5EF4-FFF2-40B4-BE49-F238E27FC236}">
                <a16:creationId xmlns:a16="http://schemas.microsoft.com/office/drawing/2014/main" id="{C4516BF9-30C4-DD11-1F63-A8222582CFD1}"/>
              </a:ext>
            </a:extLst>
          </p:cNvPr>
          <p:cNvSpPr>
            <a:spLocks noChangeArrowheads="1"/>
          </p:cNvSpPr>
          <p:nvPr/>
        </p:nvSpPr>
        <p:spPr bwMode="auto">
          <a:xfrm>
            <a:off x="8434389" y="2924175"/>
            <a:ext cx="428625" cy="319088"/>
          </a:xfrm>
          <a:prstGeom prst="curvedLeftArrow">
            <a:avLst>
              <a:gd name="adj1" fmla="val 10407"/>
              <a:gd name="adj2" fmla="val 30407"/>
              <a:gd name="adj3" fmla="val 28756"/>
            </a:avLst>
          </a:prstGeom>
          <a:solidFill>
            <a:schemeClr val="tx1"/>
          </a:solidFill>
          <a:ln w="12700">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latin typeface="Aptos" panose="020B0004020202020204" pitchFamily="34" charset="0"/>
            </a:endParaRPr>
          </a:p>
        </p:txBody>
      </p:sp>
      <p:sp>
        <p:nvSpPr>
          <p:cNvPr id="117767" name="AutoShape 7">
            <a:extLst>
              <a:ext uri="{FF2B5EF4-FFF2-40B4-BE49-F238E27FC236}">
                <a16:creationId xmlns:a16="http://schemas.microsoft.com/office/drawing/2014/main" id="{B199C61B-E475-A307-E478-DCE01859BF6B}"/>
              </a:ext>
            </a:extLst>
          </p:cNvPr>
          <p:cNvSpPr>
            <a:spLocks noChangeArrowheads="1"/>
          </p:cNvSpPr>
          <p:nvPr/>
        </p:nvSpPr>
        <p:spPr bwMode="auto">
          <a:xfrm>
            <a:off x="6330950" y="4648200"/>
            <a:ext cx="755650" cy="603250"/>
          </a:xfrm>
          <a:prstGeom prst="irregularSeal2">
            <a:avLst/>
          </a:prstGeom>
          <a:gradFill rotWithShape="1">
            <a:gsLst>
              <a:gs pos="0">
                <a:srgbClr val="FFF200"/>
              </a:gs>
              <a:gs pos="45000">
                <a:srgbClr val="FF7A00"/>
              </a:gs>
              <a:gs pos="70000">
                <a:srgbClr val="FF0300"/>
              </a:gs>
              <a:gs pos="100000">
                <a:srgbClr val="4D0808"/>
              </a:gs>
            </a:gsLst>
            <a:path path="shape">
              <a:fillToRect l="50000" t="50000" r="50000" b="50000"/>
            </a:path>
          </a:gradFill>
          <a:ln w="9525">
            <a:solidFill>
              <a:srgbClr val="FF0000"/>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latin typeface="Aptos" panose="020B0004020202020204" pitchFamily="34" charset="0"/>
            </a:endParaRPr>
          </a:p>
        </p:txBody>
      </p:sp>
      <p:sp>
        <p:nvSpPr>
          <p:cNvPr id="117768" name="AutoShape 8">
            <a:extLst>
              <a:ext uri="{FF2B5EF4-FFF2-40B4-BE49-F238E27FC236}">
                <a16:creationId xmlns:a16="http://schemas.microsoft.com/office/drawing/2014/main" id="{52AD3F60-E95C-ACC5-59FF-B65779B0EC8B}"/>
              </a:ext>
            </a:extLst>
          </p:cNvPr>
          <p:cNvSpPr>
            <a:spLocks noChangeArrowheads="1"/>
          </p:cNvSpPr>
          <p:nvPr/>
        </p:nvSpPr>
        <p:spPr bwMode="auto">
          <a:xfrm rot="-4618450">
            <a:off x="3080808" y="4403726"/>
            <a:ext cx="715962" cy="636587"/>
          </a:xfrm>
          <a:prstGeom prst="irregularSeal2">
            <a:avLst/>
          </a:prstGeom>
          <a:gradFill rotWithShape="1">
            <a:gsLst>
              <a:gs pos="0">
                <a:srgbClr val="FFF200"/>
              </a:gs>
              <a:gs pos="45000">
                <a:srgbClr val="FF7A00"/>
              </a:gs>
              <a:gs pos="70000">
                <a:srgbClr val="FF0300"/>
              </a:gs>
              <a:gs pos="100000">
                <a:srgbClr val="4D0808"/>
              </a:gs>
            </a:gsLst>
            <a:path path="shape">
              <a:fillToRect l="50000" t="50000" r="50000" b="50000"/>
            </a:path>
          </a:gradFill>
          <a:ln w="9525">
            <a:solidFill>
              <a:srgbClr val="FF0000"/>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dirty="0">
              <a:latin typeface="Aptos" panose="020B0004020202020204" pitchFamily="34" charset="0"/>
            </a:endParaRPr>
          </a:p>
        </p:txBody>
      </p:sp>
      <p:sp>
        <p:nvSpPr>
          <p:cNvPr id="117769" name="Freeform 9">
            <a:extLst>
              <a:ext uri="{FF2B5EF4-FFF2-40B4-BE49-F238E27FC236}">
                <a16:creationId xmlns:a16="http://schemas.microsoft.com/office/drawing/2014/main" id="{546CE64F-D53E-B532-A1CB-20FB2E08507C}"/>
              </a:ext>
            </a:extLst>
          </p:cNvPr>
          <p:cNvSpPr>
            <a:spLocks/>
          </p:cNvSpPr>
          <p:nvPr/>
        </p:nvSpPr>
        <p:spPr bwMode="auto">
          <a:xfrm>
            <a:off x="6172200" y="3243263"/>
            <a:ext cx="3124200" cy="1433512"/>
          </a:xfrm>
          <a:custGeom>
            <a:avLst/>
            <a:gdLst>
              <a:gd name="T0" fmla="*/ 2147483646 w 1793"/>
              <a:gd name="T1" fmla="*/ 2147483646 h 820"/>
              <a:gd name="T2" fmla="*/ 2147483646 w 1793"/>
              <a:gd name="T3" fmla="*/ 2147483646 h 820"/>
              <a:gd name="T4" fmla="*/ 2147483646 w 1793"/>
              <a:gd name="T5" fmla="*/ 2147483646 h 820"/>
              <a:gd name="T6" fmla="*/ 2147483646 w 1793"/>
              <a:gd name="T7" fmla="*/ 2147483646 h 820"/>
              <a:gd name="T8" fmla="*/ 2147483646 w 1793"/>
              <a:gd name="T9" fmla="*/ 2147483646 h 820"/>
              <a:gd name="T10" fmla="*/ 2147483646 w 1793"/>
              <a:gd name="T11" fmla="*/ 2147483646 h 820"/>
              <a:gd name="T12" fmla="*/ 2147483646 w 1793"/>
              <a:gd name="T13" fmla="*/ 2147483646 h 820"/>
              <a:gd name="T14" fmla="*/ 2147483646 w 1793"/>
              <a:gd name="T15" fmla="*/ 2147483646 h 820"/>
              <a:gd name="T16" fmla="*/ 2147483646 w 1793"/>
              <a:gd name="T17" fmla="*/ 2147483646 h 820"/>
              <a:gd name="T18" fmla="*/ 2147483646 w 1793"/>
              <a:gd name="T19" fmla="*/ 2147483646 h 820"/>
              <a:gd name="T20" fmla="*/ 2147483646 w 1793"/>
              <a:gd name="T21" fmla="*/ 2147483646 h 820"/>
              <a:gd name="T22" fmla="*/ 2147483646 w 1793"/>
              <a:gd name="T23" fmla="*/ 2147483646 h 820"/>
              <a:gd name="T24" fmla="*/ 2147483646 w 1793"/>
              <a:gd name="T25" fmla="*/ 2147483646 h 820"/>
              <a:gd name="T26" fmla="*/ 2147483646 w 1793"/>
              <a:gd name="T27" fmla="*/ 2147483646 h 820"/>
              <a:gd name="T28" fmla="*/ 2147483646 w 1793"/>
              <a:gd name="T29" fmla="*/ 2147483646 h 820"/>
              <a:gd name="T30" fmla="*/ 2147483646 w 1793"/>
              <a:gd name="T31" fmla="*/ 2147483646 h 820"/>
              <a:gd name="T32" fmla="*/ 2147483646 w 1793"/>
              <a:gd name="T33" fmla="*/ 2147483646 h 820"/>
              <a:gd name="T34" fmla="*/ 2147483646 w 1793"/>
              <a:gd name="T35" fmla="*/ 2147483646 h 820"/>
              <a:gd name="T36" fmla="*/ 2147483646 w 1793"/>
              <a:gd name="T37" fmla="*/ 2147483646 h 820"/>
              <a:gd name="T38" fmla="*/ 2147483646 w 1793"/>
              <a:gd name="T39" fmla="*/ 2147483646 h 820"/>
              <a:gd name="T40" fmla="*/ 2147483646 w 1793"/>
              <a:gd name="T41" fmla="*/ 2147483646 h 820"/>
              <a:gd name="T42" fmla="*/ 2147483646 w 1793"/>
              <a:gd name="T43" fmla="*/ 2147483646 h 820"/>
              <a:gd name="T44" fmla="*/ 2147483646 w 1793"/>
              <a:gd name="T45" fmla="*/ 2147483646 h 820"/>
              <a:gd name="T46" fmla="*/ 2147483646 w 1793"/>
              <a:gd name="T47" fmla="*/ 2147483646 h 820"/>
              <a:gd name="T48" fmla="*/ 2147483646 w 1793"/>
              <a:gd name="T49" fmla="*/ 2147483646 h 820"/>
              <a:gd name="T50" fmla="*/ 2147483646 w 1793"/>
              <a:gd name="T51" fmla="*/ 2147483646 h 820"/>
              <a:gd name="T52" fmla="*/ 2147483646 w 1793"/>
              <a:gd name="T53" fmla="*/ 2147483646 h 820"/>
              <a:gd name="T54" fmla="*/ 0 w 1793"/>
              <a:gd name="T55" fmla="*/ 2147483646 h 82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93"/>
              <a:gd name="T85" fmla="*/ 0 h 820"/>
              <a:gd name="T86" fmla="*/ 1793 w 1793"/>
              <a:gd name="T87" fmla="*/ 820 h 82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93" h="820">
                <a:moveTo>
                  <a:pt x="1458" y="4"/>
                </a:moveTo>
                <a:cubicBezTo>
                  <a:pt x="1471" y="4"/>
                  <a:pt x="1511" y="0"/>
                  <a:pt x="1535" y="1"/>
                </a:cubicBezTo>
                <a:cubicBezTo>
                  <a:pt x="1559" y="2"/>
                  <a:pt x="1585" y="4"/>
                  <a:pt x="1605" y="12"/>
                </a:cubicBezTo>
                <a:cubicBezTo>
                  <a:pt x="1625" y="19"/>
                  <a:pt x="1637" y="29"/>
                  <a:pt x="1653" y="47"/>
                </a:cubicBezTo>
                <a:cubicBezTo>
                  <a:pt x="1669" y="65"/>
                  <a:pt x="1686" y="95"/>
                  <a:pt x="1703" y="120"/>
                </a:cubicBezTo>
                <a:cubicBezTo>
                  <a:pt x="1720" y="146"/>
                  <a:pt x="1740" y="182"/>
                  <a:pt x="1753" y="204"/>
                </a:cubicBezTo>
                <a:cubicBezTo>
                  <a:pt x="1765" y="225"/>
                  <a:pt x="1772" y="235"/>
                  <a:pt x="1778" y="250"/>
                </a:cubicBezTo>
                <a:cubicBezTo>
                  <a:pt x="1783" y="264"/>
                  <a:pt x="1793" y="280"/>
                  <a:pt x="1786" y="293"/>
                </a:cubicBezTo>
                <a:cubicBezTo>
                  <a:pt x="1780" y="305"/>
                  <a:pt x="1789" y="317"/>
                  <a:pt x="1739" y="326"/>
                </a:cubicBezTo>
                <a:cubicBezTo>
                  <a:pt x="1690" y="335"/>
                  <a:pt x="1561" y="340"/>
                  <a:pt x="1486" y="346"/>
                </a:cubicBezTo>
                <a:cubicBezTo>
                  <a:pt x="1411" y="351"/>
                  <a:pt x="1345" y="357"/>
                  <a:pt x="1290" y="361"/>
                </a:cubicBezTo>
                <a:cubicBezTo>
                  <a:pt x="1235" y="364"/>
                  <a:pt x="1190" y="372"/>
                  <a:pt x="1155" y="368"/>
                </a:cubicBezTo>
                <a:cubicBezTo>
                  <a:pt x="1120" y="364"/>
                  <a:pt x="1108" y="355"/>
                  <a:pt x="1077" y="337"/>
                </a:cubicBezTo>
                <a:cubicBezTo>
                  <a:pt x="1047" y="319"/>
                  <a:pt x="1002" y="283"/>
                  <a:pt x="969" y="261"/>
                </a:cubicBezTo>
                <a:cubicBezTo>
                  <a:pt x="936" y="239"/>
                  <a:pt x="907" y="212"/>
                  <a:pt x="880" y="202"/>
                </a:cubicBezTo>
                <a:cubicBezTo>
                  <a:pt x="853" y="191"/>
                  <a:pt x="855" y="195"/>
                  <a:pt x="804" y="197"/>
                </a:cubicBezTo>
                <a:cubicBezTo>
                  <a:pt x="754" y="198"/>
                  <a:pt x="624" y="204"/>
                  <a:pt x="574" y="212"/>
                </a:cubicBezTo>
                <a:cubicBezTo>
                  <a:pt x="524" y="220"/>
                  <a:pt x="526" y="229"/>
                  <a:pt x="506" y="247"/>
                </a:cubicBezTo>
                <a:cubicBezTo>
                  <a:pt x="487" y="265"/>
                  <a:pt x="470" y="298"/>
                  <a:pt x="457" y="322"/>
                </a:cubicBezTo>
                <a:cubicBezTo>
                  <a:pt x="443" y="346"/>
                  <a:pt x="434" y="367"/>
                  <a:pt x="423" y="392"/>
                </a:cubicBezTo>
                <a:cubicBezTo>
                  <a:pt x="411" y="416"/>
                  <a:pt x="395" y="444"/>
                  <a:pt x="385" y="467"/>
                </a:cubicBezTo>
                <a:cubicBezTo>
                  <a:pt x="374" y="489"/>
                  <a:pt x="366" y="506"/>
                  <a:pt x="360" y="525"/>
                </a:cubicBezTo>
                <a:cubicBezTo>
                  <a:pt x="354" y="544"/>
                  <a:pt x="352" y="556"/>
                  <a:pt x="350" y="579"/>
                </a:cubicBezTo>
                <a:cubicBezTo>
                  <a:pt x="348" y="602"/>
                  <a:pt x="346" y="632"/>
                  <a:pt x="346" y="663"/>
                </a:cubicBezTo>
                <a:cubicBezTo>
                  <a:pt x="346" y="693"/>
                  <a:pt x="356" y="742"/>
                  <a:pt x="351" y="764"/>
                </a:cubicBezTo>
                <a:cubicBezTo>
                  <a:pt x="346" y="787"/>
                  <a:pt x="345" y="788"/>
                  <a:pt x="316" y="795"/>
                </a:cubicBezTo>
                <a:cubicBezTo>
                  <a:pt x="286" y="802"/>
                  <a:pt x="229" y="801"/>
                  <a:pt x="176" y="805"/>
                </a:cubicBezTo>
                <a:cubicBezTo>
                  <a:pt x="123" y="809"/>
                  <a:pt x="37" y="817"/>
                  <a:pt x="0" y="820"/>
                </a:cubicBezTo>
              </a:path>
            </a:pathLst>
          </a:custGeom>
          <a:noFill/>
          <a:ln w="76200" cap="flat" cmpd="sng">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ptos" panose="020B0004020202020204" pitchFamily="34" charset="0"/>
            </a:endParaRPr>
          </a:p>
        </p:txBody>
      </p:sp>
      <p:sp>
        <p:nvSpPr>
          <p:cNvPr id="117770" name="Freeform 10">
            <a:extLst>
              <a:ext uri="{FF2B5EF4-FFF2-40B4-BE49-F238E27FC236}">
                <a16:creationId xmlns:a16="http://schemas.microsoft.com/office/drawing/2014/main" id="{9EB88EC9-0AE6-AFEF-DB27-A566065A5DE6}"/>
              </a:ext>
            </a:extLst>
          </p:cNvPr>
          <p:cNvSpPr>
            <a:spLocks/>
          </p:cNvSpPr>
          <p:nvPr/>
        </p:nvSpPr>
        <p:spPr bwMode="auto">
          <a:xfrm>
            <a:off x="6381750" y="4681538"/>
            <a:ext cx="190500" cy="106362"/>
          </a:xfrm>
          <a:custGeom>
            <a:avLst/>
            <a:gdLst>
              <a:gd name="T0" fmla="*/ 0 w 164"/>
              <a:gd name="T1" fmla="*/ 0 h 96"/>
              <a:gd name="T2" fmla="*/ 2147483646 w 164"/>
              <a:gd name="T3" fmla="*/ 2147483646 h 96"/>
              <a:gd name="T4" fmla="*/ 0 60000 65536"/>
              <a:gd name="T5" fmla="*/ 0 60000 65536"/>
              <a:gd name="T6" fmla="*/ 0 w 164"/>
              <a:gd name="T7" fmla="*/ 0 h 96"/>
              <a:gd name="T8" fmla="*/ 164 w 164"/>
              <a:gd name="T9" fmla="*/ 96 h 96"/>
            </a:gdLst>
            <a:ahLst/>
            <a:cxnLst>
              <a:cxn ang="T4">
                <a:pos x="T0" y="T1"/>
              </a:cxn>
              <a:cxn ang="T5">
                <a:pos x="T2" y="T3"/>
              </a:cxn>
            </a:cxnLst>
            <a:rect l="T6" t="T7" r="T8" b="T9"/>
            <a:pathLst>
              <a:path w="164" h="96">
                <a:moveTo>
                  <a:pt x="0" y="0"/>
                </a:moveTo>
                <a:lnTo>
                  <a:pt x="164" y="96"/>
                </a:lnTo>
              </a:path>
            </a:pathLst>
          </a:custGeom>
          <a:noFill/>
          <a:ln w="76200" cap="flat" cmpd="sng">
            <a:solidFill>
              <a:schemeClr val="accent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ptos" panose="020B0004020202020204" pitchFamily="34" charset="0"/>
            </a:endParaRPr>
          </a:p>
        </p:txBody>
      </p:sp>
      <p:sp>
        <p:nvSpPr>
          <p:cNvPr id="117771" name="Freeform 11">
            <a:extLst>
              <a:ext uri="{FF2B5EF4-FFF2-40B4-BE49-F238E27FC236}">
                <a16:creationId xmlns:a16="http://schemas.microsoft.com/office/drawing/2014/main" id="{9F723EDD-F0FF-39D9-FC2F-819A7D78F0DB}"/>
              </a:ext>
            </a:extLst>
          </p:cNvPr>
          <p:cNvSpPr>
            <a:spLocks/>
          </p:cNvSpPr>
          <p:nvPr/>
        </p:nvSpPr>
        <p:spPr bwMode="auto">
          <a:xfrm>
            <a:off x="3657600" y="4635501"/>
            <a:ext cx="2514600" cy="1003299"/>
          </a:xfrm>
          <a:custGeom>
            <a:avLst/>
            <a:gdLst>
              <a:gd name="T0" fmla="*/ 2147483646 w 1980"/>
              <a:gd name="T1" fmla="*/ 2147483646 h 814"/>
              <a:gd name="T2" fmla="*/ 2147483646 w 1980"/>
              <a:gd name="T3" fmla="*/ 2147483646 h 814"/>
              <a:gd name="T4" fmla="*/ 2147483646 w 1980"/>
              <a:gd name="T5" fmla="*/ 2147483646 h 814"/>
              <a:gd name="T6" fmla="*/ 2147483646 w 1980"/>
              <a:gd name="T7" fmla="*/ 2147483646 h 814"/>
              <a:gd name="T8" fmla="*/ 2147483646 w 1980"/>
              <a:gd name="T9" fmla="*/ 2147483646 h 814"/>
              <a:gd name="T10" fmla="*/ 2147483646 w 1980"/>
              <a:gd name="T11" fmla="*/ 2147483646 h 814"/>
              <a:gd name="T12" fmla="*/ 2147483646 w 1980"/>
              <a:gd name="T13" fmla="*/ 2147483646 h 814"/>
              <a:gd name="T14" fmla="*/ 2147483646 w 1980"/>
              <a:gd name="T15" fmla="*/ 2147483646 h 814"/>
              <a:gd name="T16" fmla="*/ 2147483646 w 1980"/>
              <a:gd name="T17" fmla="*/ 2147483646 h 814"/>
              <a:gd name="T18" fmla="*/ 2147483646 w 1980"/>
              <a:gd name="T19" fmla="*/ 2147483646 h 814"/>
              <a:gd name="T20" fmla="*/ 2147483646 w 1980"/>
              <a:gd name="T21" fmla="*/ 2147483646 h 814"/>
              <a:gd name="T22" fmla="*/ 2147483646 w 1980"/>
              <a:gd name="T23" fmla="*/ 2147483646 h 814"/>
              <a:gd name="T24" fmla="*/ 2147483646 w 1980"/>
              <a:gd name="T25" fmla="*/ 2147483646 h 814"/>
              <a:gd name="T26" fmla="*/ 2147483646 w 1980"/>
              <a:gd name="T27" fmla="*/ 2147483646 h 814"/>
              <a:gd name="T28" fmla="*/ 2147483646 w 1980"/>
              <a:gd name="T29" fmla="*/ 2147483646 h 814"/>
              <a:gd name="T30" fmla="*/ 2147483646 w 1980"/>
              <a:gd name="T31" fmla="*/ 2147483646 h 814"/>
              <a:gd name="T32" fmla="*/ 2147483646 w 1980"/>
              <a:gd name="T33" fmla="*/ 2147483646 h 814"/>
              <a:gd name="T34" fmla="*/ 2147483646 w 1980"/>
              <a:gd name="T35" fmla="*/ 2147483646 h 814"/>
              <a:gd name="T36" fmla="*/ 2147483646 w 1980"/>
              <a:gd name="T37" fmla="*/ 2147483646 h 814"/>
              <a:gd name="T38" fmla="*/ 2147483646 w 1980"/>
              <a:gd name="T39" fmla="*/ 2147483646 h 814"/>
              <a:gd name="T40" fmla="*/ 2147483646 w 1980"/>
              <a:gd name="T41" fmla="*/ 2147483646 h 814"/>
              <a:gd name="T42" fmla="*/ 2147483646 w 1980"/>
              <a:gd name="T43" fmla="*/ 2147483646 h 814"/>
              <a:gd name="T44" fmla="*/ 2147483646 w 1980"/>
              <a:gd name="T45" fmla="*/ 2147483646 h 814"/>
              <a:gd name="T46" fmla="*/ 2147483646 w 1980"/>
              <a:gd name="T47" fmla="*/ 2147483646 h 814"/>
              <a:gd name="T48" fmla="*/ 2147483646 w 1980"/>
              <a:gd name="T49" fmla="*/ 2147483646 h 814"/>
              <a:gd name="T50" fmla="*/ 0 w 1980"/>
              <a:gd name="T51" fmla="*/ 2147483646 h 81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980"/>
              <a:gd name="T79" fmla="*/ 0 h 814"/>
              <a:gd name="T80" fmla="*/ 1980 w 1980"/>
              <a:gd name="T81" fmla="*/ 814 h 81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980" h="814">
                <a:moveTo>
                  <a:pt x="1980" y="38"/>
                </a:moveTo>
                <a:cubicBezTo>
                  <a:pt x="1956" y="40"/>
                  <a:pt x="1871" y="48"/>
                  <a:pt x="1834" y="52"/>
                </a:cubicBezTo>
                <a:cubicBezTo>
                  <a:pt x="1797" y="56"/>
                  <a:pt x="1782" y="57"/>
                  <a:pt x="1760" y="60"/>
                </a:cubicBezTo>
                <a:cubicBezTo>
                  <a:pt x="1738" y="63"/>
                  <a:pt x="1721" y="65"/>
                  <a:pt x="1700" y="70"/>
                </a:cubicBezTo>
                <a:cubicBezTo>
                  <a:pt x="1679" y="75"/>
                  <a:pt x="1653" y="82"/>
                  <a:pt x="1634" y="92"/>
                </a:cubicBezTo>
                <a:cubicBezTo>
                  <a:pt x="1615" y="102"/>
                  <a:pt x="1597" y="117"/>
                  <a:pt x="1586" y="132"/>
                </a:cubicBezTo>
                <a:cubicBezTo>
                  <a:pt x="1575" y="147"/>
                  <a:pt x="1575" y="157"/>
                  <a:pt x="1570" y="180"/>
                </a:cubicBezTo>
                <a:cubicBezTo>
                  <a:pt x="1565" y="203"/>
                  <a:pt x="1560" y="218"/>
                  <a:pt x="1558" y="272"/>
                </a:cubicBezTo>
                <a:cubicBezTo>
                  <a:pt x="1556" y="326"/>
                  <a:pt x="1558" y="449"/>
                  <a:pt x="1557" y="505"/>
                </a:cubicBezTo>
                <a:cubicBezTo>
                  <a:pt x="1556" y="561"/>
                  <a:pt x="1557" y="577"/>
                  <a:pt x="1549" y="606"/>
                </a:cubicBezTo>
                <a:cubicBezTo>
                  <a:pt x="1541" y="635"/>
                  <a:pt x="1530" y="663"/>
                  <a:pt x="1510" y="681"/>
                </a:cubicBezTo>
                <a:cubicBezTo>
                  <a:pt x="1490" y="699"/>
                  <a:pt x="1467" y="708"/>
                  <a:pt x="1429" y="717"/>
                </a:cubicBezTo>
                <a:cubicBezTo>
                  <a:pt x="1391" y="726"/>
                  <a:pt x="1417" y="722"/>
                  <a:pt x="1282" y="736"/>
                </a:cubicBezTo>
                <a:cubicBezTo>
                  <a:pt x="1147" y="750"/>
                  <a:pt x="748" y="790"/>
                  <a:pt x="621" y="802"/>
                </a:cubicBezTo>
                <a:cubicBezTo>
                  <a:pt x="494" y="814"/>
                  <a:pt x="547" y="809"/>
                  <a:pt x="520" y="810"/>
                </a:cubicBezTo>
                <a:cubicBezTo>
                  <a:pt x="493" y="811"/>
                  <a:pt x="474" y="812"/>
                  <a:pt x="456" y="810"/>
                </a:cubicBezTo>
                <a:cubicBezTo>
                  <a:pt x="438" y="808"/>
                  <a:pt x="427" y="805"/>
                  <a:pt x="414" y="799"/>
                </a:cubicBezTo>
                <a:cubicBezTo>
                  <a:pt x="401" y="793"/>
                  <a:pt x="389" y="789"/>
                  <a:pt x="378" y="772"/>
                </a:cubicBezTo>
                <a:cubicBezTo>
                  <a:pt x="367" y="755"/>
                  <a:pt x="354" y="730"/>
                  <a:pt x="348" y="699"/>
                </a:cubicBezTo>
                <a:cubicBezTo>
                  <a:pt x="342" y="668"/>
                  <a:pt x="342" y="660"/>
                  <a:pt x="342" y="583"/>
                </a:cubicBezTo>
                <a:cubicBezTo>
                  <a:pt x="342" y="506"/>
                  <a:pt x="348" y="325"/>
                  <a:pt x="350" y="236"/>
                </a:cubicBezTo>
                <a:cubicBezTo>
                  <a:pt x="352" y="147"/>
                  <a:pt x="361" y="84"/>
                  <a:pt x="352" y="46"/>
                </a:cubicBezTo>
                <a:cubicBezTo>
                  <a:pt x="343" y="8"/>
                  <a:pt x="321" y="12"/>
                  <a:pt x="297" y="6"/>
                </a:cubicBezTo>
                <a:cubicBezTo>
                  <a:pt x="273" y="0"/>
                  <a:pt x="242" y="9"/>
                  <a:pt x="207" y="13"/>
                </a:cubicBezTo>
                <a:cubicBezTo>
                  <a:pt x="172" y="17"/>
                  <a:pt x="118" y="27"/>
                  <a:pt x="84" y="33"/>
                </a:cubicBezTo>
                <a:cubicBezTo>
                  <a:pt x="50" y="39"/>
                  <a:pt x="17" y="45"/>
                  <a:pt x="0" y="48"/>
                </a:cubicBezTo>
              </a:path>
            </a:pathLst>
          </a:custGeom>
          <a:noFill/>
          <a:ln w="76200" cap="flat" cmpd="sng">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ptos" panose="020B0004020202020204" pitchFamily="34" charset="0"/>
            </a:endParaRPr>
          </a:p>
        </p:txBody>
      </p:sp>
      <p:pic>
        <p:nvPicPr>
          <p:cNvPr id="117764" name="Picture 4" descr="MOST damage">
            <a:extLst>
              <a:ext uri="{FF2B5EF4-FFF2-40B4-BE49-F238E27FC236}">
                <a16:creationId xmlns:a16="http://schemas.microsoft.com/office/drawing/2014/main" id="{EA84E32F-4FE5-915F-F211-B39F6ED861D9}"/>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tretch>
            <a:fillRect/>
          </a:stretch>
        </p:blipFill>
        <p:spPr>
          <a:xfrm>
            <a:off x="2464013" y="1400346"/>
            <a:ext cx="7755440" cy="5109160"/>
          </a:xfrm>
          <a:effectLst>
            <a:outerShdw dist="71842" dir="2700000" algn="ctr" rotWithShape="0">
              <a:srgbClr val="808080"/>
            </a:outerShdw>
          </a:effectLst>
        </p:spPr>
      </p:pic>
    </p:spTree>
    <p:extLst>
      <p:ext uri="{BB962C8B-B14F-4D97-AF65-F5344CB8AC3E}">
        <p14:creationId xmlns:p14="http://schemas.microsoft.com/office/powerpoint/2010/main" val="963969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7766"/>
                                        </p:tgtEl>
                                        <p:attrNameLst>
                                          <p:attrName>style.visibility</p:attrName>
                                        </p:attrNameLst>
                                      </p:cBhvr>
                                      <p:to>
                                        <p:strVal val="visible"/>
                                      </p:to>
                                    </p:set>
                                    <p:animEffect transition="in" filter="fade">
                                      <p:cBhvr>
                                        <p:cTn id="7" dur="500"/>
                                        <p:tgtEl>
                                          <p:spTgt spid="1177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17769"/>
                                        </p:tgtEl>
                                        <p:attrNameLst>
                                          <p:attrName>style.visibility</p:attrName>
                                        </p:attrNameLst>
                                      </p:cBhvr>
                                      <p:to>
                                        <p:strVal val="visible"/>
                                      </p:to>
                                    </p:set>
                                    <p:animEffect transition="in" filter="fade">
                                      <p:cBhvr>
                                        <p:cTn id="12" dur="500"/>
                                        <p:tgtEl>
                                          <p:spTgt spid="117769"/>
                                        </p:tgtEl>
                                      </p:cBhvr>
                                    </p:animEffect>
                                  </p:childTnLst>
                                </p:cTn>
                              </p:par>
                              <p:par>
                                <p:cTn id="13" presetID="10" presetClass="entr" presetSubtype="0" fill="hold" nodeType="withEffect">
                                  <p:stCondLst>
                                    <p:cond delay="0"/>
                                  </p:stCondLst>
                                  <p:childTnLst>
                                    <p:set>
                                      <p:cBhvr>
                                        <p:cTn id="14" dur="1" fill="hold">
                                          <p:stCondLst>
                                            <p:cond delay="0"/>
                                          </p:stCondLst>
                                        </p:cTn>
                                        <p:tgtEl>
                                          <p:spTgt spid="117770"/>
                                        </p:tgtEl>
                                        <p:attrNameLst>
                                          <p:attrName>style.visibility</p:attrName>
                                        </p:attrNameLst>
                                      </p:cBhvr>
                                      <p:to>
                                        <p:strVal val="visible"/>
                                      </p:to>
                                    </p:set>
                                    <p:animEffect transition="in" filter="fade">
                                      <p:cBhvr>
                                        <p:cTn id="15" dur="500"/>
                                        <p:tgtEl>
                                          <p:spTgt spid="117770"/>
                                        </p:tgtEl>
                                      </p:cBhvr>
                                    </p:animEffect>
                                  </p:childTnLst>
                                </p:cTn>
                              </p:par>
                              <p:par>
                                <p:cTn id="16" presetID="10" presetClass="entr" presetSubtype="0" fill="hold" nodeType="withEffect">
                                  <p:stCondLst>
                                    <p:cond delay="0"/>
                                  </p:stCondLst>
                                  <p:childTnLst>
                                    <p:set>
                                      <p:cBhvr>
                                        <p:cTn id="17" dur="1" fill="hold">
                                          <p:stCondLst>
                                            <p:cond delay="0"/>
                                          </p:stCondLst>
                                        </p:cTn>
                                        <p:tgtEl>
                                          <p:spTgt spid="117771"/>
                                        </p:tgtEl>
                                        <p:attrNameLst>
                                          <p:attrName>style.visibility</p:attrName>
                                        </p:attrNameLst>
                                      </p:cBhvr>
                                      <p:to>
                                        <p:strVal val="visible"/>
                                      </p:to>
                                    </p:set>
                                    <p:animEffect transition="in" filter="fade">
                                      <p:cBhvr>
                                        <p:cTn id="18" dur="500"/>
                                        <p:tgtEl>
                                          <p:spTgt spid="117771"/>
                                        </p:tgtEl>
                                      </p:cBhvr>
                                    </p:animEffect>
                                  </p:childTnLst>
                                </p:cTn>
                              </p:par>
                            </p:childTnLst>
                          </p:cTn>
                        </p:par>
                        <p:par>
                          <p:cTn id="19" fill="hold" nodeType="afterGroup">
                            <p:stCondLst>
                              <p:cond delay="500"/>
                            </p:stCondLst>
                            <p:childTnLst>
                              <p:par>
                                <p:cTn id="20" presetID="10" presetClass="entr" presetSubtype="0" fill="hold" nodeType="afterEffect">
                                  <p:stCondLst>
                                    <p:cond delay="0"/>
                                  </p:stCondLst>
                                  <p:childTnLst>
                                    <p:set>
                                      <p:cBhvr>
                                        <p:cTn id="21" dur="1" fill="hold">
                                          <p:stCondLst>
                                            <p:cond delay="0"/>
                                          </p:stCondLst>
                                        </p:cTn>
                                        <p:tgtEl>
                                          <p:spTgt spid="117767"/>
                                        </p:tgtEl>
                                        <p:attrNameLst>
                                          <p:attrName>style.visibility</p:attrName>
                                        </p:attrNameLst>
                                      </p:cBhvr>
                                      <p:to>
                                        <p:strVal val="visible"/>
                                      </p:to>
                                    </p:set>
                                    <p:animEffect transition="in" filter="fade">
                                      <p:cBhvr>
                                        <p:cTn id="22" dur="500"/>
                                        <p:tgtEl>
                                          <p:spTgt spid="117767"/>
                                        </p:tgtEl>
                                      </p:cBhvr>
                                    </p:animEffect>
                                  </p:childTnLst>
                                  <p:subTnLst>
                                    <p:audio>
                                      <p:cMediaNode vol="100000">
                                        <p:cTn display="0" masterRel="sameClick">
                                          <p:stCondLst>
                                            <p:cond evt="begin" delay="0">
                                              <p:tn val="20"/>
                                            </p:cond>
                                          </p:stCondLst>
                                          <p:endCondLst>
                                            <p:cond evt="onStopAudio" delay="0">
                                              <p:tgtEl>
                                                <p:sldTgt/>
                                              </p:tgtEl>
                                            </p:cond>
                                          </p:endCondLst>
                                        </p:cTn>
                                        <p:tgtEl>
                                          <p:sndTgt r:embed="rId3" name="bomb.wav"/>
                                        </p:tgtEl>
                                      </p:cMediaNode>
                                    </p:audio>
                                  </p:subTnLst>
                                </p:cTn>
                              </p:par>
                              <p:par>
                                <p:cTn id="23" presetID="10" presetClass="entr" presetSubtype="0" fill="hold" nodeType="withEffect">
                                  <p:stCondLst>
                                    <p:cond delay="0"/>
                                  </p:stCondLst>
                                  <p:childTnLst>
                                    <p:set>
                                      <p:cBhvr>
                                        <p:cTn id="24" dur="1" fill="hold">
                                          <p:stCondLst>
                                            <p:cond delay="0"/>
                                          </p:stCondLst>
                                        </p:cTn>
                                        <p:tgtEl>
                                          <p:spTgt spid="117768"/>
                                        </p:tgtEl>
                                        <p:attrNameLst>
                                          <p:attrName>style.visibility</p:attrName>
                                        </p:attrNameLst>
                                      </p:cBhvr>
                                      <p:to>
                                        <p:strVal val="visible"/>
                                      </p:to>
                                    </p:set>
                                    <p:animEffect transition="in" filter="fade">
                                      <p:cBhvr>
                                        <p:cTn id="25" dur="500"/>
                                        <p:tgtEl>
                                          <p:spTgt spid="117768"/>
                                        </p:tgtEl>
                                      </p:cBhvr>
                                    </p:animEffect>
                                  </p:childTnLst>
                                </p:cTn>
                              </p:par>
                            </p:childTnLst>
                          </p:cTn>
                        </p:par>
                      </p:childTnLst>
                    </p:cTn>
                  </p:par>
                  <p:par>
                    <p:cTn id="26" fill="hold">
                      <p:stCondLst>
                        <p:cond delay="indefinite"/>
                      </p:stCondLst>
                      <p:childTnLst>
                        <p:par>
                          <p:cTn id="27" fill="hold">
                            <p:stCondLst>
                              <p:cond delay="0"/>
                            </p:stCondLst>
                            <p:childTnLst>
                              <p:par>
                                <p:cTn id="28" presetID="23" presetClass="entr" presetSubtype="16" fill="hold" nodeType="clickEffect">
                                  <p:stCondLst>
                                    <p:cond delay="0"/>
                                  </p:stCondLst>
                                  <p:childTnLst>
                                    <p:set>
                                      <p:cBhvr>
                                        <p:cTn id="29" dur="1" fill="hold">
                                          <p:stCondLst>
                                            <p:cond delay="0"/>
                                          </p:stCondLst>
                                        </p:cTn>
                                        <p:tgtEl>
                                          <p:spTgt spid="117764"/>
                                        </p:tgtEl>
                                        <p:attrNameLst>
                                          <p:attrName>style.visibility</p:attrName>
                                        </p:attrNameLst>
                                      </p:cBhvr>
                                      <p:to>
                                        <p:strVal val="visible"/>
                                      </p:to>
                                    </p:set>
                                    <p:anim calcmode="lin" valueType="num">
                                      <p:cBhvr>
                                        <p:cTn id="30" dur="500" fill="hold"/>
                                        <p:tgtEl>
                                          <p:spTgt spid="117764"/>
                                        </p:tgtEl>
                                        <p:attrNameLst>
                                          <p:attrName>ppt_w</p:attrName>
                                        </p:attrNameLst>
                                      </p:cBhvr>
                                      <p:tavLst>
                                        <p:tav tm="0">
                                          <p:val>
                                            <p:fltVal val="0"/>
                                          </p:val>
                                        </p:tav>
                                        <p:tav tm="100000">
                                          <p:val>
                                            <p:strVal val="#ppt_w"/>
                                          </p:val>
                                        </p:tav>
                                      </p:tavLst>
                                    </p:anim>
                                    <p:anim calcmode="lin" valueType="num">
                                      <p:cBhvr>
                                        <p:cTn id="31" dur="500" fill="hold"/>
                                        <p:tgtEl>
                                          <p:spTgt spid="11776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6" grpId="0" animBg="1"/>
      <p:bldP spid="117767" grpId="0" animBg="1"/>
      <p:bldP spid="11776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1_most.mp4">
            <a:hlinkClick r:id="" action="ppaction://media"/>
            <a:extLst>
              <a:ext uri="{FF2B5EF4-FFF2-40B4-BE49-F238E27FC236}">
                <a16:creationId xmlns:a16="http://schemas.microsoft.com/office/drawing/2014/main" id="{C45E2A35-85E3-A179-1629-74D1EEE9553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847850" y="-1"/>
            <a:ext cx="9179814" cy="6884861"/>
          </a:xfrm>
          <a:prstGeom prst="rect">
            <a:avLst/>
          </a:prstGeom>
        </p:spPr>
      </p:pic>
    </p:spTree>
    <p:extLst>
      <p:ext uri="{BB962C8B-B14F-4D97-AF65-F5344CB8AC3E}">
        <p14:creationId xmlns:p14="http://schemas.microsoft.com/office/powerpoint/2010/main" val="2575635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10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ECB4F62D-92C7-68B3-BAF1-6C92EC2A7700}"/>
              </a:ext>
            </a:extLst>
          </p:cNvPr>
          <p:cNvPicPr>
            <a:picLocks noChangeAspect="1"/>
          </p:cNvPicPr>
          <p:nvPr/>
        </p:nvPicPr>
        <p:blipFill>
          <a:blip r:embed="rId2"/>
          <a:stretch>
            <a:fillRect/>
          </a:stretch>
        </p:blipFill>
        <p:spPr>
          <a:xfrm>
            <a:off x="3282696" y="621792"/>
            <a:ext cx="5212532" cy="6017274"/>
          </a:xfrm>
          <a:prstGeom prst="rect">
            <a:avLst/>
          </a:prstGeom>
        </p:spPr>
      </p:pic>
      <p:sp>
        <p:nvSpPr>
          <p:cNvPr id="126" name="TextBox 125">
            <a:extLst>
              <a:ext uri="{FF2B5EF4-FFF2-40B4-BE49-F238E27FC236}">
                <a16:creationId xmlns:a16="http://schemas.microsoft.com/office/drawing/2014/main" id="{C17CA373-5476-5D2C-C204-DF9E2CB0F2E4}"/>
              </a:ext>
            </a:extLst>
          </p:cNvPr>
          <p:cNvSpPr txBox="1"/>
          <p:nvPr/>
        </p:nvSpPr>
        <p:spPr>
          <a:xfrm>
            <a:off x="9672638" y="3450724"/>
            <a:ext cx="1447800" cy="577850"/>
          </a:xfrm>
          <a:prstGeom prst="rect">
            <a:avLst/>
          </a:prstGeom>
          <a:noFill/>
        </p:spPr>
        <p:txBody>
          <a:bodyPr>
            <a:spAutoFit/>
          </a:bodyPr>
          <a:lstStyle/>
          <a:p>
            <a:pPr>
              <a:defRPr/>
            </a:pPr>
            <a:r>
              <a:rPr lang="en-US" sz="1050" dirty="0">
                <a:solidFill>
                  <a:srgbClr val="D0640A"/>
                </a:solidFill>
                <a:latin typeface="Arial" charset="0"/>
              </a:rPr>
              <a:t>Improper reaction – could have resulted in injury or death</a:t>
            </a:r>
          </a:p>
        </p:txBody>
      </p:sp>
      <p:sp>
        <p:nvSpPr>
          <p:cNvPr id="127" name="TextBox 126">
            <a:extLst>
              <a:ext uri="{FF2B5EF4-FFF2-40B4-BE49-F238E27FC236}">
                <a16:creationId xmlns:a16="http://schemas.microsoft.com/office/drawing/2014/main" id="{786B939F-A89E-0B17-36EE-CFE3314DF9F9}"/>
              </a:ext>
            </a:extLst>
          </p:cNvPr>
          <p:cNvSpPr txBox="1"/>
          <p:nvPr/>
        </p:nvSpPr>
        <p:spPr>
          <a:xfrm>
            <a:off x="9672638" y="2501399"/>
            <a:ext cx="1447800" cy="415925"/>
          </a:xfrm>
          <a:prstGeom prst="rect">
            <a:avLst/>
          </a:prstGeom>
          <a:noFill/>
        </p:spPr>
        <p:txBody>
          <a:bodyPr>
            <a:spAutoFit/>
          </a:bodyPr>
          <a:lstStyle/>
          <a:p>
            <a:pPr>
              <a:defRPr/>
            </a:pPr>
            <a:r>
              <a:rPr lang="en-US" sz="1050" dirty="0">
                <a:solidFill>
                  <a:srgbClr val="FF0000"/>
                </a:solidFill>
                <a:latin typeface="Arial" charset="0"/>
              </a:rPr>
              <a:t>Suffered severe injuries - hospitalized</a:t>
            </a:r>
          </a:p>
        </p:txBody>
      </p:sp>
      <p:sp>
        <p:nvSpPr>
          <p:cNvPr id="192" name="TextBox 191">
            <a:extLst>
              <a:ext uri="{FF2B5EF4-FFF2-40B4-BE49-F238E27FC236}">
                <a16:creationId xmlns:a16="http://schemas.microsoft.com/office/drawing/2014/main" id="{4C55FD09-F443-1F6A-D68B-273E2E04BD2D}"/>
              </a:ext>
            </a:extLst>
          </p:cNvPr>
          <p:cNvSpPr txBox="1"/>
          <p:nvPr/>
        </p:nvSpPr>
        <p:spPr>
          <a:xfrm>
            <a:off x="9672638" y="4365124"/>
            <a:ext cx="1447800" cy="577850"/>
          </a:xfrm>
          <a:prstGeom prst="rect">
            <a:avLst/>
          </a:prstGeom>
          <a:noFill/>
        </p:spPr>
        <p:txBody>
          <a:bodyPr>
            <a:spAutoFit/>
          </a:bodyPr>
          <a:lstStyle/>
          <a:p>
            <a:pPr>
              <a:defRPr/>
            </a:pPr>
            <a:r>
              <a:rPr lang="en-US" sz="1050" dirty="0">
                <a:solidFill>
                  <a:srgbClr val="008E40"/>
                </a:solidFill>
                <a:latin typeface="Arial" charset="0"/>
              </a:rPr>
              <a:t>Proper reaction – individuals exited the room to safety</a:t>
            </a:r>
          </a:p>
        </p:txBody>
      </p:sp>
      <p:sp>
        <p:nvSpPr>
          <p:cNvPr id="193" name="Rectangle 192">
            <a:extLst>
              <a:ext uri="{FF2B5EF4-FFF2-40B4-BE49-F238E27FC236}">
                <a16:creationId xmlns:a16="http://schemas.microsoft.com/office/drawing/2014/main" id="{C9361230-A6BE-0EDE-4C47-BAE506F1E41A}"/>
              </a:ext>
            </a:extLst>
          </p:cNvPr>
          <p:cNvSpPr/>
          <p:nvPr/>
        </p:nvSpPr>
        <p:spPr bwMode="auto">
          <a:xfrm>
            <a:off x="5274427" y="4942466"/>
            <a:ext cx="1639366" cy="657757"/>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grpSp>
        <p:nvGrpSpPr>
          <p:cNvPr id="194" name="Group 193">
            <a:extLst>
              <a:ext uri="{FF2B5EF4-FFF2-40B4-BE49-F238E27FC236}">
                <a16:creationId xmlns:a16="http://schemas.microsoft.com/office/drawing/2014/main" id="{929A6AC4-0D33-E5BB-DBCE-B0C9D080129A}"/>
              </a:ext>
            </a:extLst>
          </p:cNvPr>
          <p:cNvGrpSpPr/>
          <p:nvPr/>
        </p:nvGrpSpPr>
        <p:grpSpPr>
          <a:xfrm>
            <a:off x="5328434" y="5000709"/>
            <a:ext cx="537906" cy="246888"/>
            <a:chOff x="6746747" y="4169928"/>
            <a:chExt cx="537906" cy="246888"/>
          </a:xfrm>
        </p:grpSpPr>
        <p:sp>
          <p:nvSpPr>
            <p:cNvPr id="195" name="Oval 194">
              <a:extLst>
                <a:ext uri="{FF2B5EF4-FFF2-40B4-BE49-F238E27FC236}">
                  <a16:creationId xmlns:a16="http://schemas.microsoft.com/office/drawing/2014/main" id="{68266A7B-FD7E-5336-AFE6-5F6DF5B7412E}"/>
                </a:ext>
              </a:extLst>
            </p:cNvPr>
            <p:cNvSpPr/>
            <p:nvPr/>
          </p:nvSpPr>
          <p:spPr bwMode="auto">
            <a:xfrm>
              <a:off x="6746747" y="4220220"/>
              <a:ext cx="537906" cy="146304"/>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196" name="Oval 195">
              <a:extLst>
                <a:ext uri="{FF2B5EF4-FFF2-40B4-BE49-F238E27FC236}">
                  <a16:creationId xmlns:a16="http://schemas.microsoft.com/office/drawing/2014/main" id="{0A43B764-B402-4D16-41E1-78D90BBAC6D1}"/>
                </a:ext>
              </a:extLst>
            </p:cNvPr>
            <p:cNvSpPr/>
            <p:nvPr/>
          </p:nvSpPr>
          <p:spPr bwMode="auto">
            <a:xfrm>
              <a:off x="6905972" y="4169928"/>
              <a:ext cx="219456" cy="246888"/>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dirty="0">
                  <a:ln>
                    <a:noFill/>
                  </a:ln>
                  <a:solidFill>
                    <a:schemeClr val="tx1"/>
                  </a:solidFill>
                  <a:effectLst/>
                  <a:latin typeface="Arial" pitchFamily="34" charset="0"/>
                </a:rPr>
                <a:t>6</a:t>
              </a:r>
            </a:p>
          </p:txBody>
        </p:sp>
      </p:grpSp>
      <p:grpSp>
        <p:nvGrpSpPr>
          <p:cNvPr id="197" name="Group 196">
            <a:extLst>
              <a:ext uri="{FF2B5EF4-FFF2-40B4-BE49-F238E27FC236}">
                <a16:creationId xmlns:a16="http://schemas.microsoft.com/office/drawing/2014/main" id="{7ECEF2FB-4F49-7DA1-CF8B-FA0DAF03BD26}"/>
              </a:ext>
            </a:extLst>
          </p:cNvPr>
          <p:cNvGrpSpPr/>
          <p:nvPr/>
        </p:nvGrpSpPr>
        <p:grpSpPr>
          <a:xfrm>
            <a:off x="4102628" y="6069184"/>
            <a:ext cx="537906" cy="246888"/>
            <a:chOff x="6746747" y="4169928"/>
            <a:chExt cx="537906" cy="246888"/>
          </a:xfrm>
        </p:grpSpPr>
        <p:sp>
          <p:nvSpPr>
            <p:cNvPr id="201" name="Oval 200">
              <a:extLst>
                <a:ext uri="{FF2B5EF4-FFF2-40B4-BE49-F238E27FC236}">
                  <a16:creationId xmlns:a16="http://schemas.microsoft.com/office/drawing/2014/main" id="{B5C10F1D-415C-85F0-1FD0-0B74E2322660}"/>
                </a:ext>
              </a:extLst>
            </p:cNvPr>
            <p:cNvSpPr/>
            <p:nvPr/>
          </p:nvSpPr>
          <p:spPr bwMode="auto">
            <a:xfrm>
              <a:off x="6746747" y="4220220"/>
              <a:ext cx="537906" cy="146304"/>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02" name="Oval 201">
              <a:extLst>
                <a:ext uri="{FF2B5EF4-FFF2-40B4-BE49-F238E27FC236}">
                  <a16:creationId xmlns:a16="http://schemas.microsoft.com/office/drawing/2014/main" id="{BED4D184-B437-E75F-7A8E-FD425994744C}"/>
                </a:ext>
              </a:extLst>
            </p:cNvPr>
            <p:cNvSpPr/>
            <p:nvPr/>
          </p:nvSpPr>
          <p:spPr bwMode="auto">
            <a:xfrm>
              <a:off x="6905972" y="4169928"/>
              <a:ext cx="219456" cy="246888"/>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dirty="0">
                  <a:ln>
                    <a:noFill/>
                  </a:ln>
                  <a:solidFill>
                    <a:schemeClr val="tx1"/>
                  </a:solidFill>
                  <a:effectLst/>
                  <a:latin typeface="Arial" pitchFamily="34" charset="0"/>
                </a:rPr>
                <a:t>9</a:t>
              </a:r>
            </a:p>
          </p:txBody>
        </p:sp>
      </p:grpSp>
      <p:grpSp>
        <p:nvGrpSpPr>
          <p:cNvPr id="203" name="Group 202">
            <a:extLst>
              <a:ext uri="{FF2B5EF4-FFF2-40B4-BE49-F238E27FC236}">
                <a16:creationId xmlns:a16="http://schemas.microsoft.com/office/drawing/2014/main" id="{7AA4C8C4-A5BF-C711-E65B-4E209C69CBE1}"/>
              </a:ext>
            </a:extLst>
          </p:cNvPr>
          <p:cNvGrpSpPr/>
          <p:nvPr/>
        </p:nvGrpSpPr>
        <p:grpSpPr>
          <a:xfrm rot="19430865">
            <a:off x="6067032" y="5259048"/>
            <a:ext cx="537906" cy="246888"/>
            <a:chOff x="6746747" y="4169928"/>
            <a:chExt cx="537906" cy="246888"/>
          </a:xfrm>
        </p:grpSpPr>
        <p:sp>
          <p:nvSpPr>
            <p:cNvPr id="204" name="Oval 203">
              <a:extLst>
                <a:ext uri="{FF2B5EF4-FFF2-40B4-BE49-F238E27FC236}">
                  <a16:creationId xmlns:a16="http://schemas.microsoft.com/office/drawing/2014/main" id="{731D300A-7E2B-6FA2-4BDA-2C2A08187CB8}"/>
                </a:ext>
              </a:extLst>
            </p:cNvPr>
            <p:cNvSpPr/>
            <p:nvPr/>
          </p:nvSpPr>
          <p:spPr bwMode="auto">
            <a:xfrm>
              <a:off x="6746747" y="4220220"/>
              <a:ext cx="537906" cy="146304"/>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05" name="Oval 204">
              <a:extLst>
                <a:ext uri="{FF2B5EF4-FFF2-40B4-BE49-F238E27FC236}">
                  <a16:creationId xmlns:a16="http://schemas.microsoft.com/office/drawing/2014/main" id="{C4D76EAF-68DB-CE9E-29E2-11EA53C12DC2}"/>
                </a:ext>
              </a:extLst>
            </p:cNvPr>
            <p:cNvSpPr/>
            <p:nvPr/>
          </p:nvSpPr>
          <p:spPr bwMode="auto">
            <a:xfrm>
              <a:off x="6905972" y="4169928"/>
              <a:ext cx="219456" cy="246888"/>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dirty="0">
                  <a:ln>
                    <a:noFill/>
                  </a:ln>
                  <a:solidFill>
                    <a:schemeClr val="tx1"/>
                  </a:solidFill>
                  <a:effectLst/>
                  <a:latin typeface="Arial" pitchFamily="34" charset="0"/>
                </a:rPr>
                <a:t>7</a:t>
              </a:r>
            </a:p>
          </p:txBody>
        </p:sp>
      </p:grpSp>
      <p:grpSp>
        <p:nvGrpSpPr>
          <p:cNvPr id="206" name="Group 205">
            <a:extLst>
              <a:ext uri="{FF2B5EF4-FFF2-40B4-BE49-F238E27FC236}">
                <a16:creationId xmlns:a16="http://schemas.microsoft.com/office/drawing/2014/main" id="{0EDD1E27-5F5F-D873-862B-ACDA80E15519}"/>
              </a:ext>
            </a:extLst>
          </p:cNvPr>
          <p:cNvGrpSpPr/>
          <p:nvPr/>
        </p:nvGrpSpPr>
        <p:grpSpPr>
          <a:xfrm rot="19521859">
            <a:off x="7158811" y="5856159"/>
            <a:ext cx="537906" cy="246888"/>
            <a:chOff x="6746747" y="4169928"/>
            <a:chExt cx="537906" cy="246888"/>
          </a:xfrm>
        </p:grpSpPr>
        <p:sp>
          <p:nvSpPr>
            <p:cNvPr id="207" name="Oval 206">
              <a:extLst>
                <a:ext uri="{FF2B5EF4-FFF2-40B4-BE49-F238E27FC236}">
                  <a16:creationId xmlns:a16="http://schemas.microsoft.com/office/drawing/2014/main" id="{3DD65445-9C5C-69EA-262B-8371E69323C9}"/>
                </a:ext>
              </a:extLst>
            </p:cNvPr>
            <p:cNvSpPr/>
            <p:nvPr/>
          </p:nvSpPr>
          <p:spPr bwMode="auto">
            <a:xfrm>
              <a:off x="6746747" y="4220220"/>
              <a:ext cx="537906" cy="146304"/>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08" name="Oval 207">
              <a:extLst>
                <a:ext uri="{FF2B5EF4-FFF2-40B4-BE49-F238E27FC236}">
                  <a16:creationId xmlns:a16="http://schemas.microsoft.com/office/drawing/2014/main" id="{C36EAF95-7368-E7D7-A3C7-1DFDB3FB879A}"/>
                </a:ext>
              </a:extLst>
            </p:cNvPr>
            <p:cNvSpPr/>
            <p:nvPr/>
          </p:nvSpPr>
          <p:spPr bwMode="auto">
            <a:xfrm>
              <a:off x="6905972" y="4169928"/>
              <a:ext cx="219456" cy="246888"/>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dirty="0">
                  <a:ln>
                    <a:noFill/>
                  </a:ln>
                  <a:solidFill>
                    <a:schemeClr val="tx1"/>
                  </a:solidFill>
                  <a:effectLst/>
                  <a:latin typeface="Arial" pitchFamily="34" charset="0"/>
                </a:rPr>
                <a:t>8</a:t>
              </a:r>
            </a:p>
          </p:txBody>
        </p:sp>
      </p:grpSp>
      <p:sp>
        <p:nvSpPr>
          <p:cNvPr id="209" name="Rectangle 208">
            <a:extLst>
              <a:ext uri="{FF2B5EF4-FFF2-40B4-BE49-F238E27FC236}">
                <a16:creationId xmlns:a16="http://schemas.microsoft.com/office/drawing/2014/main" id="{1064024D-3514-98D9-40E3-5FE23C72A349}"/>
              </a:ext>
            </a:extLst>
          </p:cNvPr>
          <p:cNvSpPr/>
          <p:nvPr/>
        </p:nvSpPr>
        <p:spPr bwMode="auto">
          <a:xfrm>
            <a:off x="7104470" y="2155324"/>
            <a:ext cx="444093" cy="2473325"/>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grpSp>
        <p:nvGrpSpPr>
          <p:cNvPr id="210" name="Group 209">
            <a:extLst>
              <a:ext uri="{FF2B5EF4-FFF2-40B4-BE49-F238E27FC236}">
                <a16:creationId xmlns:a16="http://schemas.microsoft.com/office/drawing/2014/main" id="{584F1996-60DE-8036-7D48-C9E6A100BA91}"/>
              </a:ext>
            </a:extLst>
          </p:cNvPr>
          <p:cNvGrpSpPr/>
          <p:nvPr/>
        </p:nvGrpSpPr>
        <p:grpSpPr>
          <a:xfrm>
            <a:off x="7137302" y="3297529"/>
            <a:ext cx="537906" cy="246888"/>
            <a:chOff x="6746747" y="4169928"/>
            <a:chExt cx="537906" cy="246888"/>
          </a:xfrm>
        </p:grpSpPr>
        <p:sp>
          <p:nvSpPr>
            <p:cNvPr id="211" name="Oval 210">
              <a:extLst>
                <a:ext uri="{FF2B5EF4-FFF2-40B4-BE49-F238E27FC236}">
                  <a16:creationId xmlns:a16="http://schemas.microsoft.com/office/drawing/2014/main" id="{AC245BDA-1BB1-4F4D-FE00-4E310B326CE8}"/>
                </a:ext>
              </a:extLst>
            </p:cNvPr>
            <p:cNvSpPr/>
            <p:nvPr/>
          </p:nvSpPr>
          <p:spPr bwMode="auto">
            <a:xfrm>
              <a:off x="6746747" y="4220220"/>
              <a:ext cx="537906" cy="146304"/>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12" name="Oval 211">
              <a:extLst>
                <a:ext uri="{FF2B5EF4-FFF2-40B4-BE49-F238E27FC236}">
                  <a16:creationId xmlns:a16="http://schemas.microsoft.com/office/drawing/2014/main" id="{47A09F7E-C005-B2F5-0CC9-62387AC07B2C}"/>
                </a:ext>
              </a:extLst>
            </p:cNvPr>
            <p:cNvSpPr/>
            <p:nvPr/>
          </p:nvSpPr>
          <p:spPr bwMode="auto">
            <a:xfrm>
              <a:off x="6905972" y="4169928"/>
              <a:ext cx="219456" cy="246888"/>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dirty="0">
                  <a:ln>
                    <a:noFill/>
                  </a:ln>
                  <a:solidFill>
                    <a:schemeClr val="tx1"/>
                  </a:solidFill>
                  <a:effectLst/>
                  <a:latin typeface="Arial" pitchFamily="34" charset="0"/>
                </a:rPr>
                <a:t>1</a:t>
              </a:r>
              <a:endParaRPr kumimoji="0" lang="en-US" sz="1800" b="0" i="0" u="none" strike="noStrike" cap="none" normalizeH="0" baseline="0" dirty="0">
                <a:ln>
                  <a:noFill/>
                </a:ln>
                <a:solidFill>
                  <a:schemeClr val="tx1"/>
                </a:solidFill>
                <a:effectLst/>
                <a:latin typeface="Arial" pitchFamily="34" charset="0"/>
              </a:endParaRPr>
            </a:p>
          </p:txBody>
        </p:sp>
      </p:grpSp>
      <p:sp>
        <p:nvSpPr>
          <p:cNvPr id="213" name="Rectangle 212">
            <a:extLst>
              <a:ext uri="{FF2B5EF4-FFF2-40B4-BE49-F238E27FC236}">
                <a16:creationId xmlns:a16="http://schemas.microsoft.com/office/drawing/2014/main" id="{35C75049-D58F-E67A-4FF9-10306320CD11}"/>
              </a:ext>
            </a:extLst>
          </p:cNvPr>
          <p:cNvSpPr/>
          <p:nvPr/>
        </p:nvSpPr>
        <p:spPr bwMode="auto">
          <a:xfrm>
            <a:off x="6429375" y="3781718"/>
            <a:ext cx="1086608" cy="999331"/>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grpSp>
        <p:nvGrpSpPr>
          <p:cNvPr id="214" name="Group 213">
            <a:extLst>
              <a:ext uri="{FF2B5EF4-FFF2-40B4-BE49-F238E27FC236}">
                <a16:creationId xmlns:a16="http://schemas.microsoft.com/office/drawing/2014/main" id="{9B48CB77-250E-F3A8-8E97-CD26A8699968}"/>
              </a:ext>
            </a:extLst>
          </p:cNvPr>
          <p:cNvGrpSpPr/>
          <p:nvPr/>
        </p:nvGrpSpPr>
        <p:grpSpPr>
          <a:xfrm rot="16200000">
            <a:off x="6940898" y="4510633"/>
            <a:ext cx="537906" cy="246888"/>
            <a:chOff x="6746747" y="4169928"/>
            <a:chExt cx="537906" cy="246888"/>
          </a:xfrm>
        </p:grpSpPr>
        <p:sp>
          <p:nvSpPr>
            <p:cNvPr id="215" name="Oval 214">
              <a:extLst>
                <a:ext uri="{FF2B5EF4-FFF2-40B4-BE49-F238E27FC236}">
                  <a16:creationId xmlns:a16="http://schemas.microsoft.com/office/drawing/2014/main" id="{03B34084-2DE1-2AE1-81CD-DED42E9A3DBF}"/>
                </a:ext>
              </a:extLst>
            </p:cNvPr>
            <p:cNvSpPr/>
            <p:nvPr/>
          </p:nvSpPr>
          <p:spPr bwMode="auto">
            <a:xfrm>
              <a:off x="6746747" y="4220220"/>
              <a:ext cx="537906" cy="146304"/>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22" name="Oval 221">
              <a:extLst>
                <a:ext uri="{FF2B5EF4-FFF2-40B4-BE49-F238E27FC236}">
                  <a16:creationId xmlns:a16="http://schemas.microsoft.com/office/drawing/2014/main" id="{0FC71BFE-13D6-D3AD-284C-27C379CA61CE}"/>
                </a:ext>
              </a:extLst>
            </p:cNvPr>
            <p:cNvSpPr/>
            <p:nvPr/>
          </p:nvSpPr>
          <p:spPr bwMode="auto">
            <a:xfrm>
              <a:off x="6905972" y="4169928"/>
              <a:ext cx="219456" cy="246888"/>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a:ln>
                    <a:noFill/>
                  </a:ln>
                  <a:solidFill>
                    <a:schemeClr val="tx1"/>
                  </a:solidFill>
                  <a:effectLst/>
                  <a:latin typeface="Arial" pitchFamily="34" charset="0"/>
                </a:rPr>
                <a:t>4</a:t>
              </a:r>
            </a:p>
          </p:txBody>
        </p:sp>
      </p:grpSp>
      <p:grpSp>
        <p:nvGrpSpPr>
          <p:cNvPr id="223" name="Group 222">
            <a:extLst>
              <a:ext uri="{FF2B5EF4-FFF2-40B4-BE49-F238E27FC236}">
                <a16:creationId xmlns:a16="http://schemas.microsoft.com/office/drawing/2014/main" id="{5B63F7F7-4D29-F296-B5CA-99DE5B5A8F66}"/>
              </a:ext>
            </a:extLst>
          </p:cNvPr>
          <p:cNvGrpSpPr/>
          <p:nvPr/>
        </p:nvGrpSpPr>
        <p:grpSpPr>
          <a:xfrm rot="17263779">
            <a:off x="6357022" y="4571794"/>
            <a:ext cx="537906" cy="246888"/>
            <a:chOff x="6746747" y="4169928"/>
            <a:chExt cx="537906" cy="246888"/>
          </a:xfrm>
        </p:grpSpPr>
        <p:sp>
          <p:nvSpPr>
            <p:cNvPr id="224" name="Oval 223">
              <a:extLst>
                <a:ext uri="{FF2B5EF4-FFF2-40B4-BE49-F238E27FC236}">
                  <a16:creationId xmlns:a16="http://schemas.microsoft.com/office/drawing/2014/main" id="{852E6B52-1F72-2444-A369-1011D4EDC03D}"/>
                </a:ext>
              </a:extLst>
            </p:cNvPr>
            <p:cNvSpPr/>
            <p:nvPr/>
          </p:nvSpPr>
          <p:spPr bwMode="auto">
            <a:xfrm>
              <a:off x="6746747" y="4220220"/>
              <a:ext cx="537906" cy="146304"/>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25" name="Oval 224">
              <a:extLst>
                <a:ext uri="{FF2B5EF4-FFF2-40B4-BE49-F238E27FC236}">
                  <a16:creationId xmlns:a16="http://schemas.microsoft.com/office/drawing/2014/main" id="{13C9CF41-E9C2-A788-4EF5-415229B4DE47}"/>
                </a:ext>
              </a:extLst>
            </p:cNvPr>
            <p:cNvSpPr/>
            <p:nvPr/>
          </p:nvSpPr>
          <p:spPr bwMode="auto">
            <a:xfrm>
              <a:off x="6905972" y="4169928"/>
              <a:ext cx="219456" cy="246888"/>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dirty="0">
                  <a:ln>
                    <a:noFill/>
                  </a:ln>
                  <a:solidFill>
                    <a:schemeClr val="tx1"/>
                  </a:solidFill>
                  <a:effectLst/>
                  <a:latin typeface="Arial" pitchFamily="34" charset="0"/>
                </a:rPr>
                <a:t>5</a:t>
              </a:r>
            </a:p>
          </p:txBody>
        </p:sp>
      </p:grpSp>
      <p:sp>
        <p:nvSpPr>
          <p:cNvPr id="226" name="Rectangle 225">
            <a:extLst>
              <a:ext uri="{FF2B5EF4-FFF2-40B4-BE49-F238E27FC236}">
                <a16:creationId xmlns:a16="http://schemas.microsoft.com/office/drawing/2014/main" id="{2EA089EE-D1C2-F381-0F9E-59BD964460CC}"/>
              </a:ext>
            </a:extLst>
          </p:cNvPr>
          <p:cNvSpPr/>
          <p:nvPr/>
        </p:nvSpPr>
        <p:spPr bwMode="auto">
          <a:xfrm>
            <a:off x="5569425" y="3793215"/>
            <a:ext cx="1926714" cy="444589"/>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grpSp>
        <p:nvGrpSpPr>
          <p:cNvPr id="227" name="Group 226">
            <a:extLst>
              <a:ext uri="{FF2B5EF4-FFF2-40B4-BE49-F238E27FC236}">
                <a16:creationId xmlns:a16="http://schemas.microsoft.com/office/drawing/2014/main" id="{95B6A833-3DFD-4FBE-B243-F4D125747799}"/>
              </a:ext>
            </a:extLst>
          </p:cNvPr>
          <p:cNvGrpSpPr/>
          <p:nvPr/>
        </p:nvGrpSpPr>
        <p:grpSpPr>
          <a:xfrm rot="1135003">
            <a:off x="6055703" y="3910623"/>
            <a:ext cx="537906" cy="246888"/>
            <a:chOff x="6746747" y="4169928"/>
            <a:chExt cx="537906" cy="246888"/>
          </a:xfrm>
        </p:grpSpPr>
        <p:sp>
          <p:nvSpPr>
            <p:cNvPr id="228" name="Oval 227">
              <a:extLst>
                <a:ext uri="{FF2B5EF4-FFF2-40B4-BE49-F238E27FC236}">
                  <a16:creationId xmlns:a16="http://schemas.microsoft.com/office/drawing/2014/main" id="{C50149A8-C1CF-EB30-A50C-5A3132A5E4AC}"/>
                </a:ext>
              </a:extLst>
            </p:cNvPr>
            <p:cNvSpPr/>
            <p:nvPr/>
          </p:nvSpPr>
          <p:spPr bwMode="auto">
            <a:xfrm>
              <a:off x="6746747" y="4220220"/>
              <a:ext cx="537906" cy="146304"/>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29" name="Oval 228">
              <a:extLst>
                <a:ext uri="{FF2B5EF4-FFF2-40B4-BE49-F238E27FC236}">
                  <a16:creationId xmlns:a16="http://schemas.microsoft.com/office/drawing/2014/main" id="{356BB172-B0A0-7745-F1D9-AF72D43DE310}"/>
                </a:ext>
              </a:extLst>
            </p:cNvPr>
            <p:cNvSpPr/>
            <p:nvPr/>
          </p:nvSpPr>
          <p:spPr bwMode="auto">
            <a:xfrm>
              <a:off x="6905972" y="4169928"/>
              <a:ext cx="219456" cy="246888"/>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dirty="0">
                  <a:ln>
                    <a:noFill/>
                  </a:ln>
                  <a:solidFill>
                    <a:schemeClr val="tx1"/>
                  </a:solidFill>
                  <a:effectLst/>
                  <a:latin typeface="Arial" pitchFamily="34" charset="0"/>
                </a:rPr>
                <a:t>2</a:t>
              </a:r>
            </a:p>
          </p:txBody>
        </p:sp>
      </p:grpSp>
      <p:pic>
        <p:nvPicPr>
          <p:cNvPr id="230" name="Picture 12" descr="colored">
            <a:extLst>
              <a:ext uri="{FF2B5EF4-FFF2-40B4-BE49-F238E27FC236}">
                <a16:creationId xmlns:a16="http://schemas.microsoft.com/office/drawing/2014/main" id="{CCF29B7C-01C6-3458-7ED9-BCE637EEB1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9200" y="2615306"/>
            <a:ext cx="537906" cy="197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1" name="Group 230">
            <a:extLst>
              <a:ext uri="{FF2B5EF4-FFF2-40B4-BE49-F238E27FC236}">
                <a16:creationId xmlns:a16="http://schemas.microsoft.com/office/drawing/2014/main" id="{8D7CFCF7-8073-63F2-972F-3AFB438D6791}"/>
              </a:ext>
            </a:extLst>
          </p:cNvPr>
          <p:cNvGrpSpPr/>
          <p:nvPr/>
        </p:nvGrpSpPr>
        <p:grpSpPr>
          <a:xfrm>
            <a:off x="5236079" y="3905130"/>
            <a:ext cx="537906" cy="246888"/>
            <a:chOff x="6746747" y="4169928"/>
            <a:chExt cx="537906" cy="246888"/>
          </a:xfrm>
        </p:grpSpPr>
        <p:sp>
          <p:nvSpPr>
            <p:cNvPr id="232" name="Oval 231">
              <a:extLst>
                <a:ext uri="{FF2B5EF4-FFF2-40B4-BE49-F238E27FC236}">
                  <a16:creationId xmlns:a16="http://schemas.microsoft.com/office/drawing/2014/main" id="{E3EE785C-C7C1-20F5-0191-E59F9FA53443}"/>
                </a:ext>
              </a:extLst>
            </p:cNvPr>
            <p:cNvSpPr/>
            <p:nvPr/>
          </p:nvSpPr>
          <p:spPr bwMode="auto">
            <a:xfrm>
              <a:off x="6746747" y="4220220"/>
              <a:ext cx="537906" cy="146304"/>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33" name="Oval 232">
              <a:extLst>
                <a:ext uri="{FF2B5EF4-FFF2-40B4-BE49-F238E27FC236}">
                  <a16:creationId xmlns:a16="http://schemas.microsoft.com/office/drawing/2014/main" id="{948FD47D-F0AD-BDCD-282C-1C466F9CD177}"/>
                </a:ext>
              </a:extLst>
            </p:cNvPr>
            <p:cNvSpPr/>
            <p:nvPr/>
          </p:nvSpPr>
          <p:spPr bwMode="auto">
            <a:xfrm>
              <a:off x="6905972" y="4169928"/>
              <a:ext cx="219456" cy="246888"/>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dirty="0">
                  <a:ln>
                    <a:noFill/>
                  </a:ln>
                  <a:solidFill>
                    <a:schemeClr val="tx1"/>
                  </a:solidFill>
                  <a:effectLst/>
                  <a:latin typeface="Arial" pitchFamily="34" charset="0"/>
                </a:rPr>
                <a:t>3</a:t>
              </a:r>
            </a:p>
          </p:txBody>
        </p:sp>
      </p:grpSp>
      <p:sp>
        <p:nvSpPr>
          <p:cNvPr id="234" name="Rectangle 233">
            <a:extLst>
              <a:ext uri="{FF2B5EF4-FFF2-40B4-BE49-F238E27FC236}">
                <a16:creationId xmlns:a16="http://schemas.microsoft.com/office/drawing/2014/main" id="{51F28B37-748E-5F27-D4B4-382C49B2305D}"/>
              </a:ext>
            </a:extLst>
          </p:cNvPr>
          <p:cNvSpPr/>
          <p:nvPr/>
        </p:nvSpPr>
        <p:spPr bwMode="auto">
          <a:xfrm>
            <a:off x="6669750" y="5364600"/>
            <a:ext cx="392906" cy="235624"/>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35" name="Rectangle 234">
            <a:extLst>
              <a:ext uri="{FF2B5EF4-FFF2-40B4-BE49-F238E27FC236}">
                <a16:creationId xmlns:a16="http://schemas.microsoft.com/office/drawing/2014/main" id="{46FA2812-2E2F-FD6B-9101-0E19226FB119}"/>
              </a:ext>
            </a:extLst>
          </p:cNvPr>
          <p:cNvSpPr/>
          <p:nvPr/>
        </p:nvSpPr>
        <p:spPr bwMode="auto">
          <a:xfrm>
            <a:off x="6384065" y="5554848"/>
            <a:ext cx="392906" cy="414185"/>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36" name="Freeform: Shape 235">
            <a:extLst>
              <a:ext uri="{FF2B5EF4-FFF2-40B4-BE49-F238E27FC236}">
                <a16:creationId xmlns:a16="http://schemas.microsoft.com/office/drawing/2014/main" id="{065867E7-163E-5AE3-F172-81D3BB04A227}"/>
              </a:ext>
            </a:extLst>
          </p:cNvPr>
          <p:cNvSpPr/>
          <p:nvPr/>
        </p:nvSpPr>
        <p:spPr bwMode="auto">
          <a:xfrm>
            <a:off x="6569075" y="5473199"/>
            <a:ext cx="361950" cy="431800"/>
          </a:xfrm>
          <a:custGeom>
            <a:avLst/>
            <a:gdLst>
              <a:gd name="connsiteX0" fmla="*/ 361950 w 361950"/>
              <a:gd name="connsiteY0" fmla="*/ 431800 h 431800"/>
              <a:gd name="connsiteX1" fmla="*/ 0 w 361950"/>
              <a:gd name="connsiteY1" fmla="*/ 0 h 431800"/>
            </a:gdLst>
            <a:ahLst/>
            <a:cxnLst>
              <a:cxn ang="0">
                <a:pos x="connsiteX0" y="connsiteY0"/>
              </a:cxn>
              <a:cxn ang="0">
                <a:pos x="connsiteX1" y="connsiteY1"/>
              </a:cxn>
            </a:cxnLst>
            <a:rect l="l" t="t" r="r" b="b"/>
            <a:pathLst>
              <a:path w="361950" h="431800">
                <a:moveTo>
                  <a:pt x="361950" y="431800"/>
                </a:moveTo>
                <a:lnTo>
                  <a:pt x="0" y="0"/>
                </a:lnTo>
              </a:path>
            </a:pathLst>
          </a:custGeom>
          <a:noFill/>
          <a:ln w="9525" cap="flat" cmpd="sng" algn="ctr">
            <a:solidFill>
              <a:srgbClr val="959595"/>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37" name="Freeform: Shape 236">
            <a:extLst>
              <a:ext uri="{FF2B5EF4-FFF2-40B4-BE49-F238E27FC236}">
                <a16:creationId xmlns:a16="http://schemas.microsoft.com/office/drawing/2014/main" id="{721E0B33-400D-AC79-A54C-1EA01C653321}"/>
              </a:ext>
            </a:extLst>
          </p:cNvPr>
          <p:cNvSpPr/>
          <p:nvPr/>
        </p:nvSpPr>
        <p:spPr bwMode="auto">
          <a:xfrm>
            <a:off x="6362700" y="5349374"/>
            <a:ext cx="596900" cy="454025"/>
          </a:xfrm>
          <a:custGeom>
            <a:avLst/>
            <a:gdLst>
              <a:gd name="connsiteX0" fmla="*/ 596900 w 596900"/>
              <a:gd name="connsiteY0" fmla="*/ 0 h 454025"/>
              <a:gd name="connsiteX1" fmla="*/ 498475 w 596900"/>
              <a:gd name="connsiteY1" fmla="*/ 9525 h 454025"/>
              <a:gd name="connsiteX2" fmla="*/ 374650 w 596900"/>
              <a:gd name="connsiteY2" fmla="*/ 38100 h 454025"/>
              <a:gd name="connsiteX3" fmla="*/ 244475 w 596900"/>
              <a:gd name="connsiteY3" fmla="*/ 92075 h 454025"/>
              <a:gd name="connsiteX4" fmla="*/ 155575 w 596900"/>
              <a:gd name="connsiteY4" fmla="*/ 168275 h 454025"/>
              <a:gd name="connsiteX5" fmla="*/ 76200 w 596900"/>
              <a:gd name="connsiteY5" fmla="*/ 269875 h 454025"/>
              <a:gd name="connsiteX6" fmla="*/ 25400 w 596900"/>
              <a:gd name="connsiteY6" fmla="*/ 368300 h 454025"/>
              <a:gd name="connsiteX7" fmla="*/ 0 w 596900"/>
              <a:gd name="connsiteY7" fmla="*/ 454025 h 45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6900" h="454025">
                <a:moveTo>
                  <a:pt x="596900" y="0"/>
                </a:moveTo>
                <a:cubicBezTo>
                  <a:pt x="566208" y="1587"/>
                  <a:pt x="535517" y="3175"/>
                  <a:pt x="498475" y="9525"/>
                </a:cubicBezTo>
                <a:cubicBezTo>
                  <a:pt x="461433" y="15875"/>
                  <a:pt x="416983" y="24342"/>
                  <a:pt x="374650" y="38100"/>
                </a:cubicBezTo>
                <a:cubicBezTo>
                  <a:pt x="332317" y="51858"/>
                  <a:pt x="280987" y="70379"/>
                  <a:pt x="244475" y="92075"/>
                </a:cubicBezTo>
                <a:cubicBezTo>
                  <a:pt x="207963" y="113771"/>
                  <a:pt x="183621" y="138642"/>
                  <a:pt x="155575" y="168275"/>
                </a:cubicBezTo>
                <a:cubicBezTo>
                  <a:pt x="127529" y="197908"/>
                  <a:pt x="97896" y="236538"/>
                  <a:pt x="76200" y="269875"/>
                </a:cubicBezTo>
                <a:cubicBezTo>
                  <a:pt x="54504" y="303213"/>
                  <a:pt x="38100" y="337608"/>
                  <a:pt x="25400" y="368300"/>
                </a:cubicBezTo>
                <a:cubicBezTo>
                  <a:pt x="12700" y="398992"/>
                  <a:pt x="6350" y="426508"/>
                  <a:pt x="0" y="454025"/>
                </a:cubicBezTo>
              </a:path>
            </a:pathLst>
          </a:custGeom>
          <a:noFill/>
          <a:ln w="9525" cap="flat" cmpd="sng" algn="ctr">
            <a:solidFill>
              <a:srgbClr val="959595"/>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38" name="Sun 237">
            <a:extLst>
              <a:ext uri="{FF2B5EF4-FFF2-40B4-BE49-F238E27FC236}">
                <a16:creationId xmlns:a16="http://schemas.microsoft.com/office/drawing/2014/main" id="{B2F3BEA5-0A27-B7DD-8A0B-D827E994A53C}"/>
              </a:ext>
            </a:extLst>
          </p:cNvPr>
          <p:cNvSpPr/>
          <p:nvPr/>
        </p:nvSpPr>
        <p:spPr bwMode="auto">
          <a:xfrm>
            <a:off x="4872070" y="4361535"/>
            <a:ext cx="457200" cy="457200"/>
          </a:xfrm>
          <a:prstGeom prst="sun">
            <a:avLst/>
          </a:prstGeom>
          <a:solidFill>
            <a:srgbClr val="ED1C24"/>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39" name="Rectangle 238">
            <a:extLst>
              <a:ext uri="{FF2B5EF4-FFF2-40B4-BE49-F238E27FC236}">
                <a16:creationId xmlns:a16="http://schemas.microsoft.com/office/drawing/2014/main" id="{A777DC22-0D16-6056-6D8F-6AC6E3F38A50}"/>
              </a:ext>
            </a:extLst>
          </p:cNvPr>
          <p:cNvSpPr/>
          <p:nvPr/>
        </p:nvSpPr>
        <p:spPr bwMode="auto">
          <a:xfrm>
            <a:off x="6913793" y="5562600"/>
            <a:ext cx="761415" cy="253068"/>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grpSp>
        <p:nvGrpSpPr>
          <p:cNvPr id="240" name="Group 239">
            <a:extLst>
              <a:ext uri="{FF2B5EF4-FFF2-40B4-BE49-F238E27FC236}">
                <a16:creationId xmlns:a16="http://schemas.microsoft.com/office/drawing/2014/main" id="{6A59911E-E8F2-0B18-A076-EDF70CD1F0CF}"/>
              </a:ext>
            </a:extLst>
          </p:cNvPr>
          <p:cNvGrpSpPr/>
          <p:nvPr/>
        </p:nvGrpSpPr>
        <p:grpSpPr>
          <a:xfrm>
            <a:off x="7137302" y="3298324"/>
            <a:ext cx="537906" cy="246888"/>
            <a:chOff x="6746747" y="4169928"/>
            <a:chExt cx="537906" cy="246888"/>
          </a:xfrm>
          <a:solidFill>
            <a:schemeClr val="bg1"/>
          </a:solidFill>
        </p:grpSpPr>
        <p:sp>
          <p:nvSpPr>
            <p:cNvPr id="241" name="Oval 240">
              <a:extLst>
                <a:ext uri="{FF2B5EF4-FFF2-40B4-BE49-F238E27FC236}">
                  <a16:creationId xmlns:a16="http://schemas.microsoft.com/office/drawing/2014/main" id="{6A3C2648-9AD0-8A3C-BB34-8A8242780E5B}"/>
                </a:ext>
              </a:extLst>
            </p:cNvPr>
            <p:cNvSpPr/>
            <p:nvPr/>
          </p:nvSpPr>
          <p:spPr bwMode="auto">
            <a:xfrm>
              <a:off x="6746747" y="4220220"/>
              <a:ext cx="537906" cy="146304"/>
            </a:xfrm>
            <a:prstGeom prst="ellipse">
              <a:avLst/>
            </a:prstGeom>
            <a:grpFill/>
            <a:ln w="41275"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42" name="Oval 241">
              <a:extLst>
                <a:ext uri="{FF2B5EF4-FFF2-40B4-BE49-F238E27FC236}">
                  <a16:creationId xmlns:a16="http://schemas.microsoft.com/office/drawing/2014/main" id="{5A56B3E2-D1AC-E976-3B40-BA350ECB784C}"/>
                </a:ext>
              </a:extLst>
            </p:cNvPr>
            <p:cNvSpPr/>
            <p:nvPr/>
          </p:nvSpPr>
          <p:spPr bwMode="auto">
            <a:xfrm>
              <a:off x="6905972" y="4169928"/>
              <a:ext cx="219456" cy="246888"/>
            </a:xfrm>
            <a:prstGeom prst="ellipse">
              <a:avLst/>
            </a:prstGeom>
            <a:grpFill/>
            <a:ln w="41275"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grpSp>
      <p:grpSp>
        <p:nvGrpSpPr>
          <p:cNvPr id="243" name="Group 242">
            <a:extLst>
              <a:ext uri="{FF2B5EF4-FFF2-40B4-BE49-F238E27FC236}">
                <a16:creationId xmlns:a16="http://schemas.microsoft.com/office/drawing/2014/main" id="{0935C75F-C69A-842F-E56D-BD000B31366D}"/>
              </a:ext>
            </a:extLst>
          </p:cNvPr>
          <p:cNvGrpSpPr/>
          <p:nvPr/>
        </p:nvGrpSpPr>
        <p:grpSpPr>
          <a:xfrm>
            <a:off x="5239347" y="3905130"/>
            <a:ext cx="537906" cy="246888"/>
            <a:chOff x="6746747" y="4169928"/>
            <a:chExt cx="537906" cy="246888"/>
          </a:xfrm>
          <a:solidFill>
            <a:schemeClr val="bg1"/>
          </a:solidFill>
        </p:grpSpPr>
        <p:sp>
          <p:nvSpPr>
            <p:cNvPr id="244" name="Oval 243">
              <a:extLst>
                <a:ext uri="{FF2B5EF4-FFF2-40B4-BE49-F238E27FC236}">
                  <a16:creationId xmlns:a16="http://schemas.microsoft.com/office/drawing/2014/main" id="{83923205-C677-7D3C-D684-F3155F00EAF2}"/>
                </a:ext>
              </a:extLst>
            </p:cNvPr>
            <p:cNvSpPr/>
            <p:nvPr/>
          </p:nvSpPr>
          <p:spPr bwMode="auto">
            <a:xfrm>
              <a:off x="6746747" y="4220220"/>
              <a:ext cx="537906" cy="146304"/>
            </a:xfrm>
            <a:prstGeom prst="ellipse">
              <a:avLst/>
            </a:prstGeom>
            <a:grpFill/>
            <a:ln w="22225"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45" name="Oval 244">
              <a:extLst>
                <a:ext uri="{FF2B5EF4-FFF2-40B4-BE49-F238E27FC236}">
                  <a16:creationId xmlns:a16="http://schemas.microsoft.com/office/drawing/2014/main" id="{B2BDA22F-5245-79C0-41D5-A66A9758A441}"/>
                </a:ext>
              </a:extLst>
            </p:cNvPr>
            <p:cNvSpPr/>
            <p:nvPr/>
          </p:nvSpPr>
          <p:spPr bwMode="auto">
            <a:xfrm>
              <a:off x="6905972" y="4169928"/>
              <a:ext cx="219456" cy="246888"/>
            </a:xfrm>
            <a:prstGeom prst="ellipse">
              <a:avLst/>
            </a:prstGeom>
            <a:grpFill/>
            <a:ln w="22225"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grpSp>
      <p:grpSp>
        <p:nvGrpSpPr>
          <p:cNvPr id="246" name="Group 245">
            <a:extLst>
              <a:ext uri="{FF2B5EF4-FFF2-40B4-BE49-F238E27FC236}">
                <a16:creationId xmlns:a16="http://schemas.microsoft.com/office/drawing/2014/main" id="{929E283F-0CE9-8FE5-B822-EB2586262230}"/>
              </a:ext>
            </a:extLst>
          </p:cNvPr>
          <p:cNvGrpSpPr/>
          <p:nvPr/>
        </p:nvGrpSpPr>
        <p:grpSpPr>
          <a:xfrm rot="1135003">
            <a:off x="6052435" y="3908210"/>
            <a:ext cx="537906" cy="246888"/>
            <a:chOff x="6746747" y="4169928"/>
            <a:chExt cx="537906" cy="246888"/>
          </a:xfrm>
          <a:solidFill>
            <a:schemeClr val="bg1"/>
          </a:solidFill>
        </p:grpSpPr>
        <p:sp>
          <p:nvSpPr>
            <p:cNvPr id="247" name="Oval 246">
              <a:extLst>
                <a:ext uri="{FF2B5EF4-FFF2-40B4-BE49-F238E27FC236}">
                  <a16:creationId xmlns:a16="http://schemas.microsoft.com/office/drawing/2014/main" id="{8B09486E-5D93-8EA8-B758-219194352F6A}"/>
                </a:ext>
              </a:extLst>
            </p:cNvPr>
            <p:cNvSpPr/>
            <p:nvPr/>
          </p:nvSpPr>
          <p:spPr bwMode="auto">
            <a:xfrm>
              <a:off x="6746747" y="4220220"/>
              <a:ext cx="537906" cy="146304"/>
            </a:xfrm>
            <a:prstGeom prst="ellipse">
              <a:avLst/>
            </a:prstGeom>
            <a:grpFill/>
            <a:ln w="22225"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48" name="Oval 247">
              <a:extLst>
                <a:ext uri="{FF2B5EF4-FFF2-40B4-BE49-F238E27FC236}">
                  <a16:creationId xmlns:a16="http://schemas.microsoft.com/office/drawing/2014/main" id="{B3FB82BF-0CBE-01D2-1021-FBB8F409A024}"/>
                </a:ext>
              </a:extLst>
            </p:cNvPr>
            <p:cNvSpPr/>
            <p:nvPr/>
          </p:nvSpPr>
          <p:spPr bwMode="auto">
            <a:xfrm>
              <a:off x="6905972" y="4169928"/>
              <a:ext cx="219456" cy="246888"/>
            </a:xfrm>
            <a:prstGeom prst="ellipse">
              <a:avLst/>
            </a:prstGeom>
            <a:grpFill/>
            <a:ln w="22225"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grpSp>
      <p:grpSp>
        <p:nvGrpSpPr>
          <p:cNvPr id="249" name="Group 248">
            <a:extLst>
              <a:ext uri="{FF2B5EF4-FFF2-40B4-BE49-F238E27FC236}">
                <a16:creationId xmlns:a16="http://schemas.microsoft.com/office/drawing/2014/main" id="{AB55F4F8-7875-8D4C-1558-C36D7570B7E6}"/>
              </a:ext>
            </a:extLst>
          </p:cNvPr>
          <p:cNvGrpSpPr/>
          <p:nvPr/>
        </p:nvGrpSpPr>
        <p:grpSpPr>
          <a:xfrm rot="17263779">
            <a:off x="6354157" y="4572905"/>
            <a:ext cx="537906" cy="246888"/>
            <a:chOff x="6746747" y="4169928"/>
            <a:chExt cx="537906" cy="246888"/>
          </a:xfrm>
          <a:solidFill>
            <a:schemeClr val="bg1"/>
          </a:solidFill>
        </p:grpSpPr>
        <p:sp>
          <p:nvSpPr>
            <p:cNvPr id="250" name="Oval 249">
              <a:extLst>
                <a:ext uri="{FF2B5EF4-FFF2-40B4-BE49-F238E27FC236}">
                  <a16:creationId xmlns:a16="http://schemas.microsoft.com/office/drawing/2014/main" id="{CE6C3F9B-E63E-5CA2-785D-8B4EB81DE02B}"/>
                </a:ext>
              </a:extLst>
            </p:cNvPr>
            <p:cNvSpPr/>
            <p:nvPr/>
          </p:nvSpPr>
          <p:spPr bwMode="auto">
            <a:xfrm>
              <a:off x="6746747" y="4220220"/>
              <a:ext cx="537906" cy="146304"/>
            </a:xfrm>
            <a:prstGeom prst="ellipse">
              <a:avLst/>
            </a:prstGeom>
            <a:grpFill/>
            <a:ln w="22225"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51" name="Oval 250">
              <a:extLst>
                <a:ext uri="{FF2B5EF4-FFF2-40B4-BE49-F238E27FC236}">
                  <a16:creationId xmlns:a16="http://schemas.microsoft.com/office/drawing/2014/main" id="{3070DA62-A01A-4339-C0D4-2CE776F86442}"/>
                </a:ext>
              </a:extLst>
            </p:cNvPr>
            <p:cNvSpPr/>
            <p:nvPr/>
          </p:nvSpPr>
          <p:spPr bwMode="auto">
            <a:xfrm>
              <a:off x="6905972" y="4169928"/>
              <a:ext cx="219456" cy="246888"/>
            </a:xfrm>
            <a:prstGeom prst="ellipse">
              <a:avLst/>
            </a:prstGeom>
            <a:grpFill/>
            <a:ln w="22225"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grpSp>
      <p:grpSp>
        <p:nvGrpSpPr>
          <p:cNvPr id="252" name="Group 251">
            <a:extLst>
              <a:ext uri="{FF2B5EF4-FFF2-40B4-BE49-F238E27FC236}">
                <a16:creationId xmlns:a16="http://schemas.microsoft.com/office/drawing/2014/main" id="{A9723054-C705-7323-1603-B85C2E68EE44}"/>
              </a:ext>
            </a:extLst>
          </p:cNvPr>
          <p:cNvGrpSpPr/>
          <p:nvPr/>
        </p:nvGrpSpPr>
        <p:grpSpPr>
          <a:xfrm rot="16200000">
            <a:off x="6939945" y="4508317"/>
            <a:ext cx="537906" cy="246888"/>
            <a:chOff x="6746747" y="4169928"/>
            <a:chExt cx="537906" cy="246888"/>
          </a:xfrm>
          <a:solidFill>
            <a:schemeClr val="bg1"/>
          </a:solidFill>
        </p:grpSpPr>
        <p:sp>
          <p:nvSpPr>
            <p:cNvPr id="253" name="Oval 252">
              <a:extLst>
                <a:ext uri="{FF2B5EF4-FFF2-40B4-BE49-F238E27FC236}">
                  <a16:creationId xmlns:a16="http://schemas.microsoft.com/office/drawing/2014/main" id="{9A860CD9-163A-3A08-7774-342FA1CC7E43}"/>
                </a:ext>
              </a:extLst>
            </p:cNvPr>
            <p:cNvSpPr/>
            <p:nvPr/>
          </p:nvSpPr>
          <p:spPr bwMode="auto">
            <a:xfrm>
              <a:off x="6746747" y="4220220"/>
              <a:ext cx="537906" cy="146304"/>
            </a:xfrm>
            <a:prstGeom prst="ellipse">
              <a:avLst/>
            </a:prstGeom>
            <a:grpFill/>
            <a:ln w="22225"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54" name="Oval 253">
              <a:extLst>
                <a:ext uri="{FF2B5EF4-FFF2-40B4-BE49-F238E27FC236}">
                  <a16:creationId xmlns:a16="http://schemas.microsoft.com/office/drawing/2014/main" id="{6034FA90-3460-D47B-7A45-025088652C1B}"/>
                </a:ext>
              </a:extLst>
            </p:cNvPr>
            <p:cNvSpPr/>
            <p:nvPr/>
          </p:nvSpPr>
          <p:spPr bwMode="auto">
            <a:xfrm>
              <a:off x="6905972" y="4169928"/>
              <a:ext cx="219456" cy="246888"/>
            </a:xfrm>
            <a:prstGeom prst="ellipse">
              <a:avLst/>
            </a:prstGeom>
            <a:grpFill/>
            <a:ln w="22225"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grpSp>
      <p:grpSp>
        <p:nvGrpSpPr>
          <p:cNvPr id="255" name="Group 254">
            <a:extLst>
              <a:ext uri="{FF2B5EF4-FFF2-40B4-BE49-F238E27FC236}">
                <a16:creationId xmlns:a16="http://schemas.microsoft.com/office/drawing/2014/main" id="{B939BBA3-BF60-7819-0615-3E0CB170CD85}"/>
              </a:ext>
            </a:extLst>
          </p:cNvPr>
          <p:cNvGrpSpPr/>
          <p:nvPr/>
        </p:nvGrpSpPr>
        <p:grpSpPr>
          <a:xfrm>
            <a:off x="5327741" y="5000709"/>
            <a:ext cx="537906" cy="246888"/>
            <a:chOff x="6746747" y="4169928"/>
            <a:chExt cx="537906" cy="246888"/>
          </a:xfrm>
          <a:solidFill>
            <a:schemeClr val="bg1"/>
          </a:solidFill>
        </p:grpSpPr>
        <p:sp>
          <p:nvSpPr>
            <p:cNvPr id="256" name="Oval 255">
              <a:extLst>
                <a:ext uri="{FF2B5EF4-FFF2-40B4-BE49-F238E27FC236}">
                  <a16:creationId xmlns:a16="http://schemas.microsoft.com/office/drawing/2014/main" id="{23109CD1-1CD4-BB52-A408-56DCB4455587}"/>
                </a:ext>
              </a:extLst>
            </p:cNvPr>
            <p:cNvSpPr/>
            <p:nvPr/>
          </p:nvSpPr>
          <p:spPr bwMode="auto">
            <a:xfrm>
              <a:off x="6746747" y="4220220"/>
              <a:ext cx="537906" cy="146304"/>
            </a:xfrm>
            <a:prstGeom prst="ellipse">
              <a:avLst/>
            </a:prstGeom>
            <a:grpFill/>
            <a:ln w="22225"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57" name="Oval 256">
              <a:extLst>
                <a:ext uri="{FF2B5EF4-FFF2-40B4-BE49-F238E27FC236}">
                  <a16:creationId xmlns:a16="http://schemas.microsoft.com/office/drawing/2014/main" id="{B29510D3-2B32-8975-7045-4D96312268A2}"/>
                </a:ext>
              </a:extLst>
            </p:cNvPr>
            <p:cNvSpPr/>
            <p:nvPr/>
          </p:nvSpPr>
          <p:spPr bwMode="auto">
            <a:xfrm>
              <a:off x="6905972" y="4169928"/>
              <a:ext cx="219456" cy="246888"/>
            </a:xfrm>
            <a:prstGeom prst="ellipse">
              <a:avLst/>
            </a:prstGeom>
            <a:grpFill/>
            <a:ln w="22225"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grpSp>
      <p:grpSp>
        <p:nvGrpSpPr>
          <p:cNvPr id="258" name="Group 257">
            <a:extLst>
              <a:ext uri="{FF2B5EF4-FFF2-40B4-BE49-F238E27FC236}">
                <a16:creationId xmlns:a16="http://schemas.microsoft.com/office/drawing/2014/main" id="{0250DB8A-5600-D567-E197-DC4EDC87AB25}"/>
              </a:ext>
            </a:extLst>
          </p:cNvPr>
          <p:cNvGrpSpPr/>
          <p:nvPr/>
        </p:nvGrpSpPr>
        <p:grpSpPr>
          <a:xfrm rot="19430865">
            <a:off x="6066351" y="5259049"/>
            <a:ext cx="537906" cy="246888"/>
            <a:chOff x="6746747" y="4169928"/>
            <a:chExt cx="537906" cy="246888"/>
          </a:xfrm>
          <a:solidFill>
            <a:schemeClr val="bg1"/>
          </a:solidFill>
        </p:grpSpPr>
        <p:sp>
          <p:nvSpPr>
            <p:cNvPr id="259" name="Oval 258">
              <a:extLst>
                <a:ext uri="{FF2B5EF4-FFF2-40B4-BE49-F238E27FC236}">
                  <a16:creationId xmlns:a16="http://schemas.microsoft.com/office/drawing/2014/main" id="{5077E311-DFE2-3529-AA0B-F855E829DC1A}"/>
                </a:ext>
              </a:extLst>
            </p:cNvPr>
            <p:cNvSpPr/>
            <p:nvPr/>
          </p:nvSpPr>
          <p:spPr bwMode="auto">
            <a:xfrm>
              <a:off x="6746747" y="4220220"/>
              <a:ext cx="537906" cy="146304"/>
            </a:xfrm>
            <a:prstGeom prst="ellipse">
              <a:avLst/>
            </a:prstGeom>
            <a:grpFill/>
            <a:ln w="22225"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60" name="Oval 259">
              <a:extLst>
                <a:ext uri="{FF2B5EF4-FFF2-40B4-BE49-F238E27FC236}">
                  <a16:creationId xmlns:a16="http://schemas.microsoft.com/office/drawing/2014/main" id="{83C0EE82-0DDD-3F8F-3B39-370DA14CB11F}"/>
                </a:ext>
              </a:extLst>
            </p:cNvPr>
            <p:cNvSpPr/>
            <p:nvPr/>
          </p:nvSpPr>
          <p:spPr bwMode="auto">
            <a:xfrm>
              <a:off x="6905972" y="4169928"/>
              <a:ext cx="219456" cy="246888"/>
            </a:xfrm>
            <a:prstGeom prst="ellipse">
              <a:avLst/>
            </a:prstGeom>
            <a:grpFill/>
            <a:ln w="22225"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grpSp>
      <p:grpSp>
        <p:nvGrpSpPr>
          <p:cNvPr id="261" name="Group 260">
            <a:extLst>
              <a:ext uri="{FF2B5EF4-FFF2-40B4-BE49-F238E27FC236}">
                <a16:creationId xmlns:a16="http://schemas.microsoft.com/office/drawing/2014/main" id="{8C20691B-FC53-ABDD-FF12-1BFC3EE17474}"/>
              </a:ext>
            </a:extLst>
          </p:cNvPr>
          <p:cNvGrpSpPr/>
          <p:nvPr/>
        </p:nvGrpSpPr>
        <p:grpSpPr>
          <a:xfrm rot="19521859">
            <a:off x="7158811" y="5856158"/>
            <a:ext cx="537906" cy="246888"/>
            <a:chOff x="6746747" y="4169928"/>
            <a:chExt cx="537906" cy="246888"/>
          </a:xfrm>
          <a:solidFill>
            <a:schemeClr val="bg1"/>
          </a:solidFill>
        </p:grpSpPr>
        <p:sp>
          <p:nvSpPr>
            <p:cNvPr id="262" name="Oval 261">
              <a:extLst>
                <a:ext uri="{FF2B5EF4-FFF2-40B4-BE49-F238E27FC236}">
                  <a16:creationId xmlns:a16="http://schemas.microsoft.com/office/drawing/2014/main" id="{4F95F45D-8FEF-3FED-4B85-3708DC4E6D92}"/>
                </a:ext>
              </a:extLst>
            </p:cNvPr>
            <p:cNvSpPr/>
            <p:nvPr/>
          </p:nvSpPr>
          <p:spPr bwMode="auto">
            <a:xfrm>
              <a:off x="6746747" y="4220220"/>
              <a:ext cx="537906" cy="146304"/>
            </a:xfrm>
            <a:prstGeom prst="ellipse">
              <a:avLst/>
            </a:prstGeom>
            <a:grpFill/>
            <a:ln w="22225"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63" name="Oval 262">
              <a:extLst>
                <a:ext uri="{FF2B5EF4-FFF2-40B4-BE49-F238E27FC236}">
                  <a16:creationId xmlns:a16="http://schemas.microsoft.com/office/drawing/2014/main" id="{233CD3B1-DFF5-1113-6452-FB1E45B2E07A}"/>
                </a:ext>
              </a:extLst>
            </p:cNvPr>
            <p:cNvSpPr/>
            <p:nvPr/>
          </p:nvSpPr>
          <p:spPr bwMode="auto">
            <a:xfrm>
              <a:off x="6905972" y="4169928"/>
              <a:ext cx="219456" cy="246888"/>
            </a:xfrm>
            <a:prstGeom prst="ellipse">
              <a:avLst/>
            </a:prstGeom>
            <a:grpFill/>
            <a:ln w="22225"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grpSp>
      <p:grpSp>
        <p:nvGrpSpPr>
          <p:cNvPr id="264" name="Group 263">
            <a:extLst>
              <a:ext uri="{FF2B5EF4-FFF2-40B4-BE49-F238E27FC236}">
                <a16:creationId xmlns:a16="http://schemas.microsoft.com/office/drawing/2014/main" id="{31665893-4805-C9C8-D0F9-09E8867746B1}"/>
              </a:ext>
            </a:extLst>
          </p:cNvPr>
          <p:cNvGrpSpPr/>
          <p:nvPr/>
        </p:nvGrpSpPr>
        <p:grpSpPr>
          <a:xfrm>
            <a:off x="4102628" y="6069184"/>
            <a:ext cx="537906" cy="246888"/>
            <a:chOff x="6746747" y="4169928"/>
            <a:chExt cx="537906" cy="246888"/>
          </a:xfrm>
          <a:solidFill>
            <a:schemeClr val="bg1"/>
          </a:solidFill>
        </p:grpSpPr>
        <p:sp>
          <p:nvSpPr>
            <p:cNvPr id="265" name="Oval 264">
              <a:extLst>
                <a:ext uri="{FF2B5EF4-FFF2-40B4-BE49-F238E27FC236}">
                  <a16:creationId xmlns:a16="http://schemas.microsoft.com/office/drawing/2014/main" id="{4CA89C8F-A1FE-BE1F-ED0F-EB3239ED42A8}"/>
                </a:ext>
              </a:extLst>
            </p:cNvPr>
            <p:cNvSpPr/>
            <p:nvPr/>
          </p:nvSpPr>
          <p:spPr bwMode="auto">
            <a:xfrm>
              <a:off x="6746747" y="4220220"/>
              <a:ext cx="537906" cy="146304"/>
            </a:xfrm>
            <a:prstGeom prst="ellipse">
              <a:avLst/>
            </a:prstGeom>
            <a:grpFill/>
            <a:ln w="22225"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66" name="Oval 265">
              <a:extLst>
                <a:ext uri="{FF2B5EF4-FFF2-40B4-BE49-F238E27FC236}">
                  <a16:creationId xmlns:a16="http://schemas.microsoft.com/office/drawing/2014/main" id="{A4D055AE-0830-3B6A-318C-C4D6C9DBF1EE}"/>
                </a:ext>
              </a:extLst>
            </p:cNvPr>
            <p:cNvSpPr/>
            <p:nvPr/>
          </p:nvSpPr>
          <p:spPr bwMode="auto">
            <a:xfrm>
              <a:off x="6905972" y="4169928"/>
              <a:ext cx="219456" cy="246888"/>
            </a:xfrm>
            <a:prstGeom prst="ellipse">
              <a:avLst/>
            </a:prstGeom>
            <a:grpFill/>
            <a:ln w="22225"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grpSp>
      <p:pic>
        <p:nvPicPr>
          <p:cNvPr id="3" name="Picture 2">
            <a:extLst>
              <a:ext uri="{FF2B5EF4-FFF2-40B4-BE49-F238E27FC236}">
                <a16:creationId xmlns:a16="http://schemas.microsoft.com/office/drawing/2014/main" id="{954DB072-E611-AFB6-6D11-A75DC5F5953B}"/>
              </a:ext>
            </a:extLst>
          </p:cNvPr>
          <p:cNvPicPr>
            <a:picLocks noChangeAspect="1"/>
          </p:cNvPicPr>
          <p:nvPr/>
        </p:nvPicPr>
        <p:blipFill>
          <a:blip r:embed="rId4"/>
          <a:stretch>
            <a:fillRect/>
          </a:stretch>
        </p:blipFill>
        <p:spPr>
          <a:xfrm>
            <a:off x="50913" y="665347"/>
            <a:ext cx="12141087" cy="5908447"/>
          </a:xfrm>
          <a:prstGeom prst="rect">
            <a:avLst/>
          </a:prstGeom>
        </p:spPr>
      </p:pic>
    </p:spTree>
    <p:extLst>
      <p:ext uri="{BB962C8B-B14F-4D97-AF65-F5344CB8AC3E}">
        <p14:creationId xmlns:p14="http://schemas.microsoft.com/office/powerpoint/2010/main" val="2837600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40"/>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243"/>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4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49"/>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252"/>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255"/>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258"/>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261"/>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26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2"/>
                                        </p:tgtEl>
                                        <p:attrNameLst>
                                          <p:attrName>style.visibility</p:attrName>
                                        </p:attrNameLst>
                                      </p:cBhvr>
                                      <p:to>
                                        <p:strVal val="visible"/>
                                      </p:to>
                                    </p:set>
                                  </p:childTnLst>
                                </p:cTn>
                              </p:par>
                              <p:par>
                                <p:cTn id="37" presetID="1" presetClass="exit" presetSubtype="0" fill="hold" grpId="0" nodeType="withEffect">
                                  <p:stCondLst>
                                    <p:cond delay="0"/>
                                  </p:stCondLst>
                                  <p:childTnLst>
                                    <p:set>
                                      <p:cBhvr>
                                        <p:cTn id="38" dur="1" fill="hold">
                                          <p:stCondLst>
                                            <p:cond delay="0"/>
                                          </p:stCondLst>
                                        </p:cTn>
                                        <p:tgtEl>
                                          <p:spTgt spid="209"/>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226"/>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213"/>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193"/>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234"/>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235"/>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97"/>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206"/>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203"/>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194"/>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223"/>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214"/>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227"/>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231"/>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210"/>
                                        </p:tgtEl>
                                        <p:attrNameLst>
                                          <p:attrName>style.visibility</p:attrName>
                                        </p:attrNameLst>
                                      </p:cBhvr>
                                      <p:to>
                                        <p:strVal val="hidden"/>
                                      </p:to>
                                    </p:set>
                                  </p:childTnLst>
                                </p:cTn>
                              </p:par>
                              <p:par>
                                <p:cTn id="67" presetID="1" presetClass="exit" presetSubtype="0" fill="hold" grpId="0" nodeType="withEffect">
                                  <p:stCondLst>
                                    <p:cond delay="0"/>
                                  </p:stCondLst>
                                  <p:childTnLst>
                                    <p:set>
                                      <p:cBhvr>
                                        <p:cTn id="68" dur="1" fill="hold">
                                          <p:stCondLst>
                                            <p:cond delay="0"/>
                                          </p:stCondLst>
                                        </p:cTn>
                                        <p:tgtEl>
                                          <p:spTgt spid="239"/>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92" grpId="0"/>
      <p:bldP spid="193" grpId="0" animBg="1"/>
      <p:bldP spid="209" grpId="0" animBg="1"/>
      <p:bldP spid="213" grpId="0" animBg="1"/>
      <p:bldP spid="226" grpId="0" animBg="1"/>
      <p:bldP spid="234" grpId="0" animBg="1"/>
      <p:bldP spid="235" grpId="0" animBg="1"/>
      <p:bldP spid="238" grpId="0" animBg="1"/>
      <p:bldP spid="23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E49D660-6551-0662-B124-E43E46F225F3}"/>
              </a:ext>
            </a:extLst>
          </p:cNvPr>
          <p:cNvSpPr>
            <a:spLocks noGrp="1"/>
          </p:cNvSpPr>
          <p:nvPr>
            <p:ph type="sldNum" sz="quarter" idx="4294967295"/>
          </p:nvPr>
        </p:nvSpPr>
        <p:spPr>
          <a:xfrm>
            <a:off x="9448800" y="6423025"/>
            <a:ext cx="2743200" cy="365125"/>
          </a:xfrm>
        </p:spPr>
        <p:txBody>
          <a:bodyPr/>
          <a:lstStyle/>
          <a:p>
            <a:fld id="{2E8C51FE-49D9-314D-9957-ABBF7DDE8782}" type="slidenum">
              <a:rPr lang="en-US" smtClean="0"/>
              <a:pPr/>
              <a:t>10</a:t>
            </a:fld>
            <a:endParaRPr lang="en-US"/>
          </a:p>
        </p:txBody>
      </p:sp>
      <p:pic>
        <p:nvPicPr>
          <p:cNvPr id="6" name="Picture 5">
            <a:extLst>
              <a:ext uri="{FF2B5EF4-FFF2-40B4-BE49-F238E27FC236}">
                <a16:creationId xmlns:a16="http://schemas.microsoft.com/office/drawing/2014/main" id="{167A168F-D2D5-7C38-7AEB-A6A3C0617FA5}"/>
              </a:ext>
            </a:extLst>
          </p:cNvPr>
          <p:cNvPicPr>
            <a:picLocks noChangeAspect="1"/>
          </p:cNvPicPr>
          <p:nvPr/>
        </p:nvPicPr>
        <p:blipFill>
          <a:blip r:embed="rId2">
            <a:clrChange>
              <a:clrFrom>
                <a:srgbClr val="FEFEFE"/>
              </a:clrFrom>
              <a:clrTo>
                <a:srgbClr val="FEFEFE">
                  <a:alpha val="0"/>
                </a:srgbClr>
              </a:clrTo>
            </a:clrChange>
          </a:blip>
          <a:stretch>
            <a:fillRect/>
          </a:stretch>
        </p:blipFill>
        <p:spPr>
          <a:xfrm>
            <a:off x="3859306" y="190171"/>
            <a:ext cx="8332694" cy="6667829"/>
          </a:xfrm>
          <a:prstGeom prst="rect">
            <a:avLst/>
          </a:prstGeom>
        </p:spPr>
      </p:pic>
    </p:spTree>
    <p:extLst>
      <p:ext uri="{BB962C8B-B14F-4D97-AF65-F5344CB8AC3E}">
        <p14:creationId xmlns:p14="http://schemas.microsoft.com/office/powerpoint/2010/main" val="969727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1458E81-195B-9A38-2B8B-84E304235E27}"/>
              </a:ext>
            </a:extLst>
          </p:cNvPr>
          <p:cNvSpPr>
            <a:spLocks noGrp="1"/>
          </p:cNvSpPr>
          <p:nvPr>
            <p:ph type="sldNum" sz="quarter" idx="12"/>
          </p:nvPr>
        </p:nvSpPr>
        <p:spPr/>
        <p:txBody>
          <a:bodyPr/>
          <a:lstStyle/>
          <a:p>
            <a:fld id="{2E8C51FE-49D9-314D-9957-ABBF7DDE8782}" type="slidenum">
              <a:rPr lang="en-US" smtClean="0"/>
              <a:pPr/>
              <a:t>11</a:t>
            </a:fld>
            <a:endParaRPr lang="en-US"/>
          </a:p>
        </p:txBody>
      </p:sp>
      <p:pic>
        <p:nvPicPr>
          <p:cNvPr id="6" name="Picture 5">
            <a:extLst>
              <a:ext uri="{FF2B5EF4-FFF2-40B4-BE49-F238E27FC236}">
                <a16:creationId xmlns:a16="http://schemas.microsoft.com/office/drawing/2014/main" id="{F2E4A7DB-CC59-B8E6-3943-E1216FEC9B8B}"/>
              </a:ext>
            </a:extLst>
          </p:cNvPr>
          <p:cNvPicPr>
            <a:picLocks noChangeAspect="1"/>
          </p:cNvPicPr>
          <p:nvPr/>
        </p:nvPicPr>
        <p:blipFill>
          <a:blip r:embed="rId2">
            <a:clrChange>
              <a:clrFrom>
                <a:srgbClr val="FEFEFE"/>
              </a:clrFrom>
              <a:clrTo>
                <a:srgbClr val="FEFEFE">
                  <a:alpha val="0"/>
                </a:srgbClr>
              </a:clrTo>
            </a:clrChange>
          </a:blip>
          <a:stretch>
            <a:fillRect/>
          </a:stretch>
        </p:blipFill>
        <p:spPr>
          <a:xfrm>
            <a:off x="2670822" y="95086"/>
            <a:ext cx="8646107" cy="6667828"/>
          </a:xfrm>
          <a:prstGeom prst="rect">
            <a:avLst/>
          </a:prstGeom>
        </p:spPr>
      </p:pic>
      <p:sp>
        <p:nvSpPr>
          <p:cNvPr id="7" name="Rectangle 6">
            <a:extLst>
              <a:ext uri="{FF2B5EF4-FFF2-40B4-BE49-F238E27FC236}">
                <a16:creationId xmlns:a16="http://schemas.microsoft.com/office/drawing/2014/main" id="{28313A48-305E-171A-1B4E-1F64E054F55A}"/>
              </a:ext>
            </a:extLst>
          </p:cNvPr>
          <p:cNvSpPr/>
          <p:nvPr/>
        </p:nvSpPr>
        <p:spPr>
          <a:xfrm>
            <a:off x="7226015" y="796413"/>
            <a:ext cx="2479683" cy="1893576"/>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3178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3BD67FA-1BE8-0CDF-339D-8F3346B7492B}"/>
              </a:ext>
            </a:extLst>
          </p:cNvPr>
          <p:cNvSpPr>
            <a:spLocks noGrp="1"/>
          </p:cNvSpPr>
          <p:nvPr>
            <p:ph type="sldNum" sz="quarter" idx="12"/>
          </p:nvPr>
        </p:nvSpPr>
        <p:spPr/>
        <p:txBody>
          <a:bodyPr/>
          <a:lstStyle/>
          <a:p>
            <a:fld id="{2E8C51FE-49D9-314D-9957-ABBF7DDE8782}" type="slidenum">
              <a:rPr lang="en-US" smtClean="0"/>
              <a:pPr/>
              <a:t>12</a:t>
            </a:fld>
            <a:endParaRPr lang="en-US"/>
          </a:p>
        </p:txBody>
      </p:sp>
      <p:pic>
        <p:nvPicPr>
          <p:cNvPr id="6" name="Picture 5">
            <a:extLst>
              <a:ext uri="{FF2B5EF4-FFF2-40B4-BE49-F238E27FC236}">
                <a16:creationId xmlns:a16="http://schemas.microsoft.com/office/drawing/2014/main" id="{13E17493-A08D-8F46-628B-7ADAFBC7D3DB}"/>
              </a:ext>
            </a:extLst>
          </p:cNvPr>
          <p:cNvPicPr>
            <a:picLocks noChangeAspect="1"/>
          </p:cNvPicPr>
          <p:nvPr/>
        </p:nvPicPr>
        <p:blipFill>
          <a:blip r:embed="rId2"/>
          <a:srcRect l="14898" t="27401" r="15333" b="16030"/>
          <a:stretch>
            <a:fillRect/>
          </a:stretch>
        </p:blipFill>
        <p:spPr>
          <a:xfrm>
            <a:off x="1763426" y="830355"/>
            <a:ext cx="8665147" cy="5197289"/>
          </a:xfrm>
          <a:prstGeom prst="rect">
            <a:avLst/>
          </a:prstGeom>
        </p:spPr>
      </p:pic>
      <p:sp>
        <p:nvSpPr>
          <p:cNvPr id="2" name="Rectangle 1">
            <a:extLst>
              <a:ext uri="{FF2B5EF4-FFF2-40B4-BE49-F238E27FC236}">
                <a16:creationId xmlns:a16="http://schemas.microsoft.com/office/drawing/2014/main" id="{4A3161BA-3660-9712-6DB4-78F17194301B}"/>
              </a:ext>
            </a:extLst>
          </p:cNvPr>
          <p:cNvSpPr/>
          <p:nvPr/>
        </p:nvSpPr>
        <p:spPr>
          <a:xfrm>
            <a:off x="3860647" y="3855980"/>
            <a:ext cx="2711824" cy="2070847"/>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3068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C9434D0-2F07-45CD-20F2-E9DF62AFB4C1}"/>
              </a:ext>
            </a:extLst>
          </p:cNvPr>
          <p:cNvSpPr>
            <a:spLocks noGrp="1"/>
          </p:cNvSpPr>
          <p:nvPr>
            <p:ph type="sldNum" sz="quarter" idx="12"/>
          </p:nvPr>
        </p:nvSpPr>
        <p:spPr/>
        <p:txBody>
          <a:bodyPr/>
          <a:lstStyle/>
          <a:p>
            <a:fld id="{2E8C51FE-49D9-314D-9957-ABBF7DDE8782}" type="slidenum">
              <a:rPr lang="en-US" smtClean="0"/>
              <a:pPr/>
              <a:t>13</a:t>
            </a:fld>
            <a:endParaRPr lang="en-US"/>
          </a:p>
        </p:txBody>
      </p:sp>
      <p:pic>
        <p:nvPicPr>
          <p:cNvPr id="6" name="Picture 5">
            <a:extLst>
              <a:ext uri="{FF2B5EF4-FFF2-40B4-BE49-F238E27FC236}">
                <a16:creationId xmlns:a16="http://schemas.microsoft.com/office/drawing/2014/main" id="{91393257-4F0E-B1A0-E65A-AA2689ADC09C}"/>
              </a:ext>
            </a:extLst>
          </p:cNvPr>
          <p:cNvPicPr>
            <a:picLocks noChangeAspect="1"/>
          </p:cNvPicPr>
          <p:nvPr/>
        </p:nvPicPr>
        <p:blipFill>
          <a:blip r:embed="rId2"/>
          <a:srcRect t="26471" b="29363"/>
          <a:stretch>
            <a:fillRect/>
          </a:stretch>
        </p:blipFill>
        <p:spPr>
          <a:xfrm>
            <a:off x="226236" y="1475812"/>
            <a:ext cx="11676866" cy="3593730"/>
          </a:xfrm>
          <a:prstGeom prst="rect">
            <a:avLst/>
          </a:prstGeom>
        </p:spPr>
      </p:pic>
    </p:spTree>
    <p:extLst>
      <p:ext uri="{BB962C8B-B14F-4D97-AF65-F5344CB8AC3E}">
        <p14:creationId xmlns:p14="http://schemas.microsoft.com/office/powerpoint/2010/main" val="2859506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EBD4A97-587B-0FA4-EFEC-6639BE56F351}"/>
              </a:ext>
            </a:extLst>
          </p:cNvPr>
          <p:cNvSpPr>
            <a:spLocks noGrp="1"/>
          </p:cNvSpPr>
          <p:nvPr>
            <p:ph type="sldNum" sz="quarter" idx="12"/>
          </p:nvPr>
        </p:nvSpPr>
        <p:spPr/>
        <p:txBody>
          <a:bodyPr/>
          <a:lstStyle/>
          <a:p>
            <a:fld id="{2E8C51FE-49D9-314D-9957-ABBF7DDE8782}" type="slidenum">
              <a:rPr lang="en-US" smtClean="0"/>
              <a:pPr/>
              <a:t>14</a:t>
            </a:fld>
            <a:endParaRPr lang="en-US"/>
          </a:p>
        </p:txBody>
      </p:sp>
      <p:pic>
        <p:nvPicPr>
          <p:cNvPr id="6" name="Picture 5">
            <a:extLst>
              <a:ext uri="{FF2B5EF4-FFF2-40B4-BE49-F238E27FC236}">
                <a16:creationId xmlns:a16="http://schemas.microsoft.com/office/drawing/2014/main" id="{484665A3-2D9E-93EC-FDCE-06FE820BA366}"/>
              </a:ext>
            </a:extLst>
          </p:cNvPr>
          <p:cNvPicPr>
            <a:picLocks noChangeAspect="1"/>
          </p:cNvPicPr>
          <p:nvPr/>
        </p:nvPicPr>
        <p:blipFill>
          <a:blip r:embed="rId2">
            <a:clrChange>
              <a:clrFrom>
                <a:srgbClr val="FEFEFE"/>
              </a:clrFrom>
              <a:clrTo>
                <a:srgbClr val="FEFEFE">
                  <a:alpha val="0"/>
                </a:srgbClr>
              </a:clrTo>
            </a:clrChange>
          </a:blip>
          <a:srcRect l="3921" t="6432" r="1639" b="1335"/>
          <a:stretch>
            <a:fillRect/>
          </a:stretch>
        </p:blipFill>
        <p:spPr>
          <a:xfrm>
            <a:off x="0" y="420217"/>
            <a:ext cx="5667935" cy="5737540"/>
          </a:xfrm>
          <a:prstGeom prst="rect">
            <a:avLst/>
          </a:prstGeom>
        </p:spPr>
      </p:pic>
      <p:pic>
        <p:nvPicPr>
          <p:cNvPr id="8" name="Picture 7">
            <a:extLst>
              <a:ext uri="{FF2B5EF4-FFF2-40B4-BE49-F238E27FC236}">
                <a16:creationId xmlns:a16="http://schemas.microsoft.com/office/drawing/2014/main" id="{CDDBD2F2-76F9-E062-02ED-7A03B3EF1E1F}"/>
              </a:ext>
            </a:extLst>
          </p:cNvPr>
          <p:cNvPicPr>
            <a:picLocks noChangeAspect="1"/>
          </p:cNvPicPr>
          <p:nvPr/>
        </p:nvPicPr>
        <p:blipFill>
          <a:blip r:embed="rId3"/>
          <a:srcRect l="6898" r="5710"/>
          <a:stretch>
            <a:fillRect/>
          </a:stretch>
        </p:blipFill>
        <p:spPr>
          <a:xfrm>
            <a:off x="5714999" y="337170"/>
            <a:ext cx="6477001" cy="5820587"/>
          </a:xfrm>
          <a:prstGeom prst="rect">
            <a:avLst/>
          </a:prstGeom>
        </p:spPr>
      </p:pic>
    </p:spTree>
    <p:extLst>
      <p:ext uri="{BB962C8B-B14F-4D97-AF65-F5344CB8AC3E}">
        <p14:creationId xmlns:p14="http://schemas.microsoft.com/office/powerpoint/2010/main" val="1824246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9A0A179-CB66-0506-610B-4667941BAC38}"/>
              </a:ext>
            </a:extLst>
          </p:cNvPr>
          <p:cNvSpPr>
            <a:spLocks noGrp="1"/>
          </p:cNvSpPr>
          <p:nvPr>
            <p:ph type="sldNum" sz="quarter" idx="12"/>
          </p:nvPr>
        </p:nvSpPr>
        <p:spPr/>
        <p:txBody>
          <a:bodyPr/>
          <a:lstStyle/>
          <a:p>
            <a:fld id="{2E8C51FE-49D9-314D-9957-ABBF7DDE8782}" type="slidenum">
              <a:rPr lang="en-US" smtClean="0"/>
              <a:pPr/>
              <a:t>15</a:t>
            </a:fld>
            <a:endParaRPr lang="en-US" dirty="0"/>
          </a:p>
        </p:txBody>
      </p:sp>
      <p:pic>
        <p:nvPicPr>
          <p:cNvPr id="8" name="Picture 7">
            <a:extLst>
              <a:ext uri="{FF2B5EF4-FFF2-40B4-BE49-F238E27FC236}">
                <a16:creationId xmlns:a16="http://schemas.microsoft.com/office/drawing/2014/main" id="{1D178360-6EB1-89E9-122A-AC576CB05CBB}"/>
              </a:ext>
            </a:extLst>
          </p:cNvPr>
          <p:cNvPicPr>
            <a:picLocks noChangeAspect="1"/>
          </p:cNvPicPr>
          <p:nvPr/>
        </p:nvPicPr>
        <p:blipFill>
          <a:blip r:embed="rId2"/>
          <a:stretch>
            <a:fillRect/>
          </a:stretch>
        </p:blipFill>
        <p:spPr>
          <a:xfrm>
            <a:off x="2295413" y="229682"/>
            <a:ext cx="7601173" cy="5980618"/>
          </a:xfrm>
          <a:prstGeom prst="rect">
            <a:avLst/>
          </a:prstGeom>
        </p:spPr>
      </p:pic>
    </p:spTree>
    <p:extLst>
      <p:ext uri="{BB962C8B-B14F-4D97-AF65-F5344CB8AC3E}">
        <p14:creationId xmlns:p14="http://schemas.microsoft.com/office/powerpoint/2010/main" val="2187478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7E18704-CF4B-74C9-627B-32E2C0A53D22}"/>
              </a:ext>
            </a:extLst>
          </p:cNvPr>
          <p:cNvSpPr>
            <a:spLocks noGrp="1"/>
          </p:cNvSpPr>
          <p:nvPr>
            <p:ph type="sldNum" sz="quarter" idx="12"/>
          </p:nvPr>
        </p:nvSpPr>
        <p:spPr/>
        <p:txBody>
          <a:bodyPr/>
          <a:lstStyle/>
          <a:p>
            <a:fld id="{2E8C51FE-49D9-314D-9957-ABBF7DDE8782}" type="slidenum">
              <a:rPr lang="en-US" smtClean="0"/>
              <a:pPr/>
              <a:t>16</a:t>
            </a:fld>
            <a:endParaRPr lang="en-US"/>
          </a:p>
        </p:txBody>
      </p:sp>
      <p:pic>
        <p:nvPicPr>
          <p:cNvPr id="6" name="Picture 5">
            <a:extLst>
              <a:ext uri="{FF2B5EF4-FFF2-40B4-BE49-F238E27FC236}">
                <a16:creationId xmlns:a16="http://schemas.microsoft.com/office/drawing/2014/main" id="{C21348BE-35D9-5A63-A8CE-CE29022A4F8A}"/>
              </a:ext>
            </a:extLst>
          </p:cNvPr>
          <p:cNvPicPr>
            <a:picLocks noChangeAspect="1"/>
          </p:cNvPicPr>
          <p:nvPr/>
        </p:nvPicPr>
        <p:blipFill>
          <a:blip r:embed="rId3"/>
          <a:srcRect l="8474" r="7002"/>
          <a:stretch>
            <a:fillRect/>
          </a:stretch>
        </p:blipFill>
        <p:spPr>
          <a:xfrm>
            <a:off x="0" y="344384"/>
            <a:ext cx="4356219" cy="5792008"/>
          </a:xfrm>
          <a:prstGeom prst="rect">
            <a:avLst/>
          </a:prstGeom>
        </p:spPr>
      </p:pic>
      <p:pic>
        <p:nvPicPr>
          <p:cNvPr id="8" name="Picture 7">
            <a:extLst>
              <a:ext uri="{FF2B5EF4-FFF2-40B4-BE49-F238E27FC236}">
                <a16:creationId xmlns:a16="http://schemas.microsoft.com/office/drawing/2014/main" id="{C170D066-A3D6-E250-6FCA-A17DF0C3FBC2}"/>
              </a:ext>
            </a:extLst>
          </p:cNvPr>
          <p:cNvPicPr>
            <a:picLocks noChangeAspect="1"/>
          </p:cNvPicPr>
          <p:nvPr/>
        </p:nvPicPr>
        <p:blipFill>
          <a:blip r:embed="rId4"/>
          <a:stretch>
            <a:fillRect/>
          </a:stretch>
        </p:blipFill>
        <p:spPr>
          <a:xfrm>
            <a:off x="7068620" y="397329"/>
            <a:ext cx="5123380" cy="5951303"/>
          </a:xfrm>
          <a:prstGeom prst="rect">
            <a:avLst/>
          </a:prstGeom>
        </p:spPr>
      </p:pic>
      <p:pic>
        <p:nvPicPr>
          <p:cNvPr id="10" name="Picture 9">
            <a:extLst>
              <a:ext uri="{FF2B5EF4-FFF2-40B4-BE49-F238E27FC236}">
                <a16:creationId xmlns:a16="http://schemas.microsoft.com/office/drawing/2014/main" id="{841891D2-39C8-FED4-C3A3-BCD5FA7FFB71}"/>
              </a:ext>
            </a:extLst>
          </p:cNvPr>
          <p:cNvPicPr>
            <a:picLocks noChangeAspect="1"/>
          </p:cNvPicPr>
          <p:nvPr/>
        </p:nvPicPr>
        <p:blipFill>
          <a:blip r:embed="rId5"/>
          <a:stretch>
            <a:fillRect/>
          </a:stretch>
        </p:blipFill>
        <p:spPr>
          <a:xfrm>
            <a:off x="3708609" y="1243853"/>
            <a:ext cx="4338116" cy="3469342"/>
          </a:xfrm>
          <a:prstGeom prst="rect">
            <a:avLst/>
          </a:prstGeom>
        </p:spPr>
      </p:pic>
    </p:spTree>
    <p:extLst>
      <p:ext uri="{BB962C8B-B14F-4D97-AF65-F5344CB8AC3E}">
        <p14:creationId xmlns:p14="http://schemas.microsoft.com/office/powerpoint/2010/main" val="2459849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284C5-CE63-0D00-12AA-C006DD6AEF29}"/>
              </a:ext>
            </a:extLst>
          </p:cNvPr>
          <p:cNvSpPr>
            <a:spLocks noGrp="1"/>
          </p:cNvSpPr>
          <p:nvPr>
            <p:ph type="title"/>
          </p:nvPr>
        </p:nvSpPr>
        <p:spPr/>
        <p:txBody>
          <a:bodyPr/>
          <a:lstStyle/>
          <a:p>
            <a:r>
              <a:rPr lang="en-US" altLang="en-US" dirty="0"/>
              <a:t>Characteristics of Nonmetals vs. Metals</a:t>
            </a:r>
            <a:endParaRPr lang="en-US" dirty="0"/>
          </a:p>
        </p:txBody>
      </p:sp>
      <p:sp>
        <p:nvSpPr>
          <p:cNvPr id="3" name="Slide Number Placeholder 2">
            <a:extLst>
              <a:ext uri="{FF2B5EF4-FFF2-40B4-BE49-F238E27FC236}">
                <a16:creationId xmlns:a16="http://schemas.microsoft.com/office/drawing/2014/main" id="{C212F0A9-27F0-E2A3-3582-A0D73F2E61E6}"/>
              </a:ext>
            </a:extLst>
          </p:cNvPr>
          <p:cNvSpPr>
            <a:spLocks noGrp="1"/>
          </p:cNvSpPr>
          <p:nvPr>
            <p:ph type="sldNum" sz="quarter" idx="12"/>
          </p:nvPr>
        </p:nvSpPr>
        <p:spPr/>
        <p:txBody>
          <a:bodyPr/>
          <a:lstStyle/>
          <a:p>
            <a:fld id="{2E8C51FE-49D9-314D-9957-ABBF7DDE8782}" type="slidenum">
              <a:rPr lang="en-US" smtClean="0"/>
              <a:pPr/>
              <a:t>17</a:t>
            </a:fld>
            <a:endParaRPr lang="en-US" dirty="0"/>
          </a:p>
        </p:txBody>
      </p:sp>
      <p:graphicFrame>
        <p:nvGraphicFramePr>
          <p:cNvPr id="5" name="Table 4">
            <a:extLst>
              <a:ext uri="{FF2B5EF4-FFF2-40B4-BE49-F238E27FC236}">
                <a16:creationId xmlns:a16="http://schemas.microsoft.com/office/drawing/2014/main" id="{BCA2D995-2AEC-0A2C-DECB-B40598E30888}"/>
              </a:ext>
            </a:extLst>
          </p:cNvPr>
          <p:cNvGraphicFramePr>
            <a:graphicFrameLocks noGrp="1"/>
          </p:cNvGraphicFramePr>
          <p:nvPr/>
        </p:nvGraphicFramePr>
        <p:xfrm>
          <a:off x="2989003" y="2660174"/>
          <a:ext cx="6023493" cy="2682240"/>
        </p:xfrm>
        <a:graphic>
          <a:graphicData uri="http://schemas.openxmlformats.org/drawingml/2006/table">
            <a:tbl>
              <a:tblPr firstRow="1" bandRow="1">
                <a:tableStyleId>{2D5ABB26-0587-4C30-8999-92F81FD0307C}</a:tableStyleId>
              </a:tblPr>
              <a:tblGrid>
                <a:gridCol w="1716347">
                  <a:extLst>
                    <a:ext uri="{9D8B030D-6E8A-4147-A177-3AD203B41FA5}">
                      <a16:colId xmlns:a16="http://schemas.microsoft.com/office/drawing/2014/main" val="3046591535"/>
                    </a:ext>
                  </a:extLst>
                </a:gridCol>
                <a:gridCol w="2743200">
                  <a:extLst>
                    <a:ext uri="{9D8B030D-6E8A-4147-A177-3AD203B41FA5}">
                      <a16:colId xmlns:a16="http://schemas.microsoft.com/office/drawing/2014/main" val="2352140078"/>
                    </a:ext>
                  </a:extLst>
                </a:gridCol>
                <a:gridCol w="1563946">
                  <a:extLst>
                    <a:ext uri="{9D8B030D-6E8A-4147-A177-3AD203B41FA5}">
                      <a16:colId xmlns:a16="http://schemas.microsoft.com/office/drawing/2014/main" val="2516496811"/>
                    </a:ext>
                  </a:extLst>
                </a:gridCol>
              </a:tblGrid>
              <a:tr h="370840">
                <a:tc>
                  <a:txBody>
                    <a:bodyPr/>
                    <a:lstStyle/>
                    <a:p>
                      <a:pPr algn="ctr"/>
                      <a:r>
                        <a:rPr lang="en-US" sz="2400" dirty="0"/>
                        <a:t>Nonmetals</a:t>
                      </a: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sz="2400" dirty="0"/>
                        <a:t>Characteristic</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sz="2400" dirty="0"/>
                        <a:t>Metals</a:t>
                      </a: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45230635"/>
                  </a:ext>
                </a:extLst>
              </a:tr>
              <a:tr h="370840">
                <a:tc>
                  <a:txBody>
                    <a:bodyPr/>
                    <a:lstStyle/>
                    <a:p>
                      <a:pPr algn="ctr"/>
                      <a:r>
                        <a:rPr lang="en-US" dirty="0"/>
                        <a:t>Low</a:t>
                      </a: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dirty="0"/>
                        <a:t>Thermal Conductivity</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dirty="0"/>
                        <a:t>High</a:t>
                      </a: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421814067"/>
                  </a:ext>
                </a:extLst>
              </a:tr>
              <a:tr h="370840">
                <a:tc>
                  <a:txBody>
                    <a:bodyPr/>
                    <a:lstStyle/>
                    <a:p>
                      <a:pPr algn="ctr"/>
                      <a:r>
                        <a:rPr lang="en-US" dirty="0"/>
                        <a:t>Low</a:t>
                      </a:r>
                    </a:p>
                  </a:txBody>
                  <a:tcPr anchor="ctr">
                    <a:lnR w="38100" cap="flat" cmpd="sng" algn="ctr">
                      <a:solidFill>
                        <a:schemeClr val="tx1"/>
                      </a:solidFill>
                      <a:prstDash val="solid"/>
                      <a:round/>
                      <a:headEnd type="none" w="med" len="med"/>
                      <a:tailEnd type="none" w="med" len="med"/>
                    </a:lnR>
                  </a:tcPr>
                </a:tc>
                <a:tc>
                  <a:txBody>
                    <a:bodyPr/>
                    <a:lstStyle/>
                    <a:p>
                      <a:pPr algn="ctr"/>
                      <a:r>
                        <a:rPr lang="en-US" dirty="0"/>
                        <a:t>Ignition Temperature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dirty="0"/>
                        <a:t>High</a:t>
                      </a:r>
                    </a:p>
                  </a:txBody>
                  <a:tcPr anchor="ctr">
                    <a:lnL w="381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396614436"/>
                  </a:ext>
                </a:extLst>
              </a:tr>
              <a:tr h="370840">
                <a:tc>
                  <a:txBody>
                    <a:bodyPr/>
                    <a:lstStyle/>
                    <a:p>
                      <a:pPr algn="ctr"/>
                      <a:r>
                        <a:rPr lang="en-US" dirty="0"/>
                        <a:t>Low</a:t>
                      </a:r>
                    </a:p>
                  </a:txBody>
                  <a:tcPr anchor="ctr">
                    <a:lnR w="38100" cap="flat" cmpd="sng" algn="ctr">
                      <a:solidFill>
                        <a:schemeClr val="tx1"/>
                      </a:solidFill>
                      <a:prstDash val="solid"/>
                      <a:round/>
                      <a:headEnd type="none" w="med" len="med"/>
                      <a:tailEnd type="none" w="med" len="med"/>
                    </a:lnR>
                  </a:tcPr>
                </a:tc>
                <a:tc>
                  <a:txBody>
                    <a:bodyPr/>
                    <a:lstStyle/>
                    <a:p>
                      <a:pPr algn="ctr"/>
                      <a:r>
                        <a:rPr lang="en-US" dirty="0"/>
                        <a:t>Combustion Temperature</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dirty="0"/>
                        <a:t>High</a:t>
                      </a:r>
                    </a:p>
                  </a:txBody>
                  <a:tcPr anchor="ctr">
                    <a:lnL w="381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228336227"/>
                  </a:ext>
                </a:extLst>
              </a:tr>
              <a:tr h="370840">
                <a:tc>
                  <a:txBody>
                    <a:bodyPr/>
                    <a:lstStyle/>
                    <a:p>
                      <a:pPr algn="ctr"/>
                      <a:r>
                        <a:rPr lang="en-US" dirty="0"/>
                        <a:t>Slow</a:t>
                      </a:r>
                    </a:p>
                  </a:txBody>
                  <a:tcPr anchor="ctr">
                    <a:lnR w="38100" cap="flat" cmpd="sng" algn="ctr">
                      <a:solidFill>
                        <a:schemeClr val="tx1"/>
                      </a:solidFill>
                      <a:prstDash val="solid"/>
                      <a:round/>
                      <a:headEnd type="none" w="med" len="med"/>
                      <a:tailEnd type="none" w="med" len="med"/>
                    </a:lnR>
                  </a:tcPr>
                </a:tc>
                <a:tc>
                  <a:txBody>
                    <a:bodyPr/>
                    <a:lstStyle/>
                    <a:p>
                      <a:pPr algn="ctr"/>
                      <a:r>
                        <a:rPr lang="en-US" dirty="0"/>
                        <a:t>Combustion Speed</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dirty="0"/>
                        <a:t>Fast</a:t>
                      </a:r>
                    </a:p>
                  </a:txBody>
                  <a:tcPr anchor="ctr">
                    <a:lnL w="381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10868366"/>
                  </a:ext>
                </a:extLst>
              </a:tr>
              <a:tr h="370840">
                <a:tc>
                  <a:txBody>
                    <a:bodyPr/>
                    <a:lstStyle/>
                    <a:p>
                      <a:pPr algn="ctr"/>
                      <a:r>
                        <a:rPr lang="en-US" dirty="0"/>
                        <a:t>Gaseous</a:t>
                      </a:r>
                    </a:p>
                  </a:txBody>
                  <a:tcPr anchor="ctr">
                    <a:lnR w="38100" cap="flat" cmpd="sng" algn="ctr">
                      <a:solidFill>
                        <a:schemeClr val="tx1"/>
                      </a:solidFill>
                      <a:prstDash val="solid"/>
                      <a:round/>
                      <a:headEnd type="none" w="med" len="med"/>
                      <a:tailEnd type="none" w="med" len="med"/>
                    </a:lnR>
                  </a:tcPr>
                </a:tc>
                <a:tc>
                  <a:txBody>
                    <a:bodyPr/>
                    <a:lstStyle/>
                    <a:p>
                      <a:pPr algn="ctr"/>
                      <a:r>
                        <a:rPr lang="en-US" dirty="0"/>
                        <a:t>Combustion Products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dirty="0"/>
                        <a:t>Liquid</a:t>
                      </a:r>
                    </a:p>
                  </a:txBody>
                  <a:tcPr anchor="ctr">
                    <a:lnL w="381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224772906"/>
                  </a:ext>
                </a:extLst>
              </a:tr>
              <a:tr h="370840">
                <a:tc>
                  <a:txBody>
                    <a:bodyPr/>
                    <a:lstStyle/>
                    <a:p>
                      <a:pPr algn="ctr"/>
                      <a:r>
                        <a:rPr lang="en-US" dirty="0"/>
                        <a:t>Minor</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a:t>System Components</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a:t>Major</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6069471"/>
                  </a:ext>
                </a:extLst>
              </a:tr>
            </a:tbl>
          </a:graphicData>
        </a:graphic>
      </p:graphicFrame>
      <p:pic>
        <p:nvPicPr>
          <p:cNvPr id="7" name="Picture 6">
            <a:extLst>
              <a:ext uri="{FF2B5EF4-FFF2-40B4-BE49-F238E27FC236}">
                <a16:creationId xmlns:a16="http://schemas.microsoft.com/office/drawing/2014/main" id="{E1E27DCD-9732-4936-2EE4-96CCD1B54B90}"/>
              </a:ext>
            </a:extLst>
          </p:cNvPr>
          <p:cNvPicPr>
            <a:picLocks noChangeAspect="1"/>
          </p:cNvPicPr>
          <p:nvPr/>
        </p:nvPicPr>
        <p:blipFill>
          <a:blip r:embed="rId2"/>
          <a:stretch>
            <a:fillRect/>
          </a:stretch>
        </p:blipFill>
        <p:spPr>
          <a:xfrm>
            <a:off x="775205" y="2224177"/>
            <a:ext cx="2030990" cy="3554233"/>
          </a:xfrm>
          <a:prstGeom prst="rect">
            <a:avLst/>
          </a:prstGeom>
        </p:spPr>
      </p:pic>
      <p:pic>
        <p:nvPicPr>
          <p:cNvPr id="9" name="Picture 2" descr="oxy-fuel cutting">
            <a:extLst>
              <a:ext uri="{FF2B5EF4-FFF2-40B4-BE49-F238E27FC236}">
                <a16:creationId xmlns:a16="http://schemas.microsoft.com/office/drawing/2014/main" id="{F244E505-3D1A-4250-7510-0CB91AA5614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3906" t="18328" r="25271" b="26958"/>
          <a:stretch/>
        </p:blipFill>
        <p:spPr bwMode="auto">
          <a:xfrm>
            <a:off x="9198617" y="2224176"/>
            <a:ext cx="2030990" cy="3554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4242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8">
            <a:extLst>
              <a:ext uri="{FF2B5EF4-FFF2-40B4-BE49-F238E27FC236}">
                <a16:creationId xmlns:a16="http://schemas.microsoft.com/office/drawing/2014/main" id="{3F372CA6-3598-EC70-EF60-A0664080399B}"/>
              </a:ext>
            </a:extLst>
          </p:cNvPr>
          <p:cNvSpPr>
            <a:spLocks noGrp="1"/>
          </p:cNvSpPr>
          <p:nvPr>
            <p:ph type="title"/>
          </p:nvPr>
        </p:nvSpPr>
        <p:spPr>
          <a:xfrm>
            <a:off x="101600" y="227943"/>
            <a:ext cx="5581418" cy="1200329"/>
          </a:xfrm>
          <a:solidFill>
            <a:schemeClr val="bg1"/>
          </a:solidFill>
        </p:spPr>
        <p:txBody>
          <a:bodyPr/>
          <a:lstStyle/>
          <a:p>
            <a:pPr algn="ctr"/>
            <a:r>
              <a:rPr lang="en-US" dirty="0"/>
              <a:t>SOP Regulator Module</a:t>
            </a:r>
            <a:br>
              <a:rPr lang="en-US" dirty="0"/>
            </a:br>
            <a:r>
              <a:rPr lang="en-US" dirty="0"/>
              <a:t>Post-Fire</a:t>
            </a:r>
          </a:p>
        </p:txBody>
      </p:sp>
      <p:sp>
        <p:nvSpPr>
          <p:cNvPr id="4" name="Slide Number Placeholder 3">
            <a:extLst>
              <a:ext uri="{FF2B5EF4-FFF2-40B4-BE49-F238E27FC236}">
                <a16:creationId xmlns:a16="http://schemas.microsoft.com/office/drawing/2014/main" id="{45EC3537-C9C5-BC61-D2DA-6329373EC7F8}"/>
              </a:ext>
            </a:extLst>
          </p:cNvPr>
          <p:cNvSpPr>
            <a:spLocks noGrp="1"/>
          </p:cNvSpPr>
          <p:nvPr>
            <p:ph type="sldNum" sz="quarter" idx="4294967295"/>
          </p:nvPr>
        </p:nvSpPr>
        <p:spPr>
          <a:xfrm>
            <a:off x="9448800" y="6423025"/>
            <a:ext cx="2743200" cy="365125"/>
          </a:xfrm>
        </p:spPr>
        <p:txBody>
          <a:bodyPr/>
          <a:lstStyle/>
          <a:p>
            <a:fld id="{2E8C51FE-49D9-314D-9957-ABBF7DDE8782}" type="slidenum">
              <a:rPr lang="en-US" smtClean="0"/>
              <a:pPr/>
              <a:t>18</a:t>
            </a:fld>
            <a:endParaRPr lang="en-US"/>
          </a:p>
        </p:txBody>
      </p:sp>
      <p:pic>
        <p:nvPicPr>
          <p:cNvPr id="3" name="Picture 2">
            <a:extLst>
              <a:ext uri="{FF2B5EF4-FFF2-40B4-BE49-F238E27FC236}">
                <a16:creationId xmlns:a16="http://schemas.microsoft.com/office/drawing/2014/main" id="{F3E79265-A696-B1A9-106F-C1A2986092A3}"/>
              </a:ext>
            </a:extLst>
          </p:cNvPr>
          <p:cNvPicPr>
            <a:picLocks noChangeAspect="1"/>
          </p:cNvPicPr>
          <p:nvPr/>
        </p:nvPicPr>
        <p:blipFill>
          <a:blip r:embed="rId2"/>
          <a:srcRect t="6574"/>
          <a:stretch>
            <a:fillRect/>
          </a:stretch>
        </p:blipFill>
        <p:spPr>
          <a:xfrm>
            <a:off x="5880100" y="0"/>
            <a:ext cx="5683018" cy="6838221"/>
          </a:xfrm>
          <a:prstGeom prst="rect">
            <a:avLst/>
          </a:prstGeom>
        </p:spPr>
      </p:pic>
    </p:spTree>
    <p:extLst>
      <p:ext uri="{BB962C8B-B14F-4D97-AF65-F5344CB8AC3E}">
        <p14:creationId xmlns:p14="http://schemas.microsoft.com/office/powerpoint/2010/main" val="4004961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B4BBC64-B9CD-8BE8-47E5-D715D02ABE51}"/>
              </a:ext>
            </a:extLst>
          </p:cNvPr>
          <p:cNvSpPr>
            <a:spLocks noGrp="1"/>
          </p:cNvSpPr>
          <p:nvPr>
            <p:ph type="title"/>
          </p:nvPr>
        </p:nvSpPr>
        <p:spPr>
          <a:xfrm>
            <a:off x="4777023" y="150600"/>
            <a:ext cx="7228055" cy="1200329"/>
          </a:xfrm>
        </p:spPr>
        <p:txBody>
          <a:bodyPr/>
          <a:lstStyle/>
          <a:p>
            <a:r>
              <a:rPr lang="en-US" dirty="0"/>
              <a:t>SOP Regulator Module Metals</a:t>
            </a:r>
          </a:p>
        </p:txBody>
      </p:sp>
      <p:sp>
        <p:nvSpPr>
          <p:cNvPr id="4" name="Slide Number Placeholder 3">
            <a:extLst>
              <a:ext uri="{FF2B5EF4-FFF2-40B4-BE49-F238E27FC236}">
                <a16:creationId xmlns:a16="http://schemas.microsoft.com/office/drawing/2014/main" id="{4A49536E-0B75-B101-F6E3-6B6BD103CC60}"/>
              </a:ext>
            </a:extLst>
          </p:cNvPr>
          <p:cNvSpPr>
            <a:spLocks noGrp="1"/>
          </p:cNvSpPr>
          <p:nvPr>
            <p:ph type="sldNum" sz="quarter" idx="12"/>
          </p:nvPr>
        </p:nvSpPr>
        <p:spPr/>
        <p:txBody>
          <a:bodyPr/>
          <a:lstStyle/>
          <a:p>
            <a:fld id="{2E8C51FE-49D9-314D-9957-ABBF7DDE8782}" type="slidenum">
              <a:rPr lang="en-US" smtClean="0"/>
              <a:pPr/>
              <a:t>19</a:t>
            </a:fld>
            <a:endParaRPr lang="en-US"/>
          </a:p>
        </p:txBody>
      </p:sp>
      <p:pic>
        <p:nvPicPr>
          <p:cNvPr id="8" name="Picture 7">
            <a:extLst>
              <a:ext uri="{FF2B5EF4-FFF2-40B4-BE49-F238E27FC236}">
                <a16:creationId xmlns:a16="http://schemas.microsoft.com/office/drawing/2014/main" id="{539F3C0F-7758-3FC2-EBF5-C9F8A8D78E1F}"/>
              </a:ext>
            </a:extLst>
          </p:cNvPr>
          <p:cNvPicPr>
            <a:picLocks noChangeAspect="1"/>
          </p:cNvPicPr>
          <p:nvPr/>
        </p:nvPicPr>
        <p:blipFill>
          <a:blip r:embed="rId10"/>
          <a:stretch>
            <a:fillRect/>
          </a:stretch>
        </p:blipFill>
        <p:spPr>
          <a:xfrm>
            <a:off x="0" y="249396"/>
            <a:ext cx="4497528" cy="6172943"/>
          </a:xfrm>
          <a:prstGeom prst="rect">
            <a:avLst/>
          </a:prstGeom>
        </p:spPr>
      </p:pic>
      <p:pic>
        <p:nvPicPr>
          <p:cNvPr id="11" name="2_8434 HS trimmed_4X">
            <a:hlinkClick r:id="" action="ppaction://media"/>
            <a:extLst>
              <a:ext uri="{FF2B5EF4-FFF2-40B4-BE49-F238E27FC236}">
                <a16:creationId xmlns:a16="http://schemas.microsoft.com/office/drawing/2014/main" id="{761B5B57-58D5-BECF-4FFD-F64CD086C2F5}"/>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2336649" y="-1066800"/>
            <a:ext cx="2120598" cy="1590448"/>
          </a:xfrm>
          <a:prstGeom prst="rect">
            <a:avLst/>
          </a:prstGeom>
        </p:spPr>
      </p:pic>
      <p:pic>
        <p:nvPicPr>
          <p:cNvPr id="12" name="4_8421 HS trimmed_4x">
            <a:hlinkClick r:id="" action="ppaction://media"/>
            <a:extLst>
              <a:ext uri="{FF2B5EF4-FFF2-40B4-BE49-F238E27FC236}">
                <a16:creationId xmlns:a16="http://schemas.microsoft.com/office/drawing/2014/main" id="{753FFDE3-AA0D-5985-478F-D55880941FDD}"/>
              </a:ext>
            </a:extLst>
          </p:cNvPr>
          <p:cNvPicPr>
            <a:picLocks noChangeAspect="1"/>
          </p:cNvPicPr>
          <p:nvPr>
            <a:videoFile r:link="rId4"/>
            <p:extLst>
              <p:ext uri="{DAA4B4D4-6D71-4841-9C94-3DE7FCFB9230}">
                <p14:media xmlns:p14="http://schemas.microsoft.com/office/powerpoint/2010/main" r:embed="rId3"/>
              </p:ext>
            </p:extLst>
          </p:nvPr>
        </p:nvPicPr>
        <p:blipFill>
          <a:blip r:embed="rId12"/>
          <a:stretch>
            <a:fillRect/>
          </a:stretch>
        </p:blipFill>
        <p:spPr>
          <a:xfrm>
            <a:off x="-2229493" y="1073930"/>
            <a:ext cx="1628507" cy="1221380"/>
          </a:xfrm>
          <a:prstGeom prst="rect">
            <a:avLst/>
          </a:prstGeom>
        </p:spPr>
      </p:pic>
      <p:pic>
        <p:nvPicPr>
          <p:cNvPr id="13" name="3_8432 HD Al Rod ">
            <a:hlinkClick r:id="" action="ppaction://media"/>
            <a:extLst>
              <a:ext uri="{FF2B5EF4-FFF2-40B4-BE49-F238E27FC236}">
                <a16:creationId xmlns:a16="http://schemas.microsoft.com/office/drawing/2014/main" id="{C8DC582C-C015-9EFD-F5CD-69C830A1B128}"/>
              </a:ext>
            </a:extLst>
          </p:cNvPr>
          <p:cNvPicPr>
            <a:picLocks noChangeAspect="1"/>
          </p:cNvPicPr>
          <p:nvPr>
            <a:videoFile r:link="rId6"/>
            <p:extLst>
              <p:ext uri="{DAA4B4D4-6D71-4841-9C94-3DE7FCFB9230}">
                <p14:media xmlns:p14="http://schemas.microsoft.com/office/powerpoint/2010/main" r:embed="rId5"/>
              </p:ext>
            </p:extLst>
          </p:nvPr>
        </p:nvPicPr>
        <p:blipFill>
          <a:blip r:embed="rId13"/>
          <a:stretch>
            <a:fillRect/>
          </a:stretch>
        </p:blipFill>
        <p:spPr>
          <a:xfrm>
            <a:off x="-2447168" y="2943064"/>
            <a:ext cx="1727772" cy="971872"/>
          </a:xfrm>
          <a:prstGeom prst="rect">
            <a:avLst/>
          </a:prstGeom>
        </p:spPr>
      </p:pic>
      <p:pic>
        <p:nvPicPr>
          <p:cNvPr id="14" name="5_8434 HD Copper Rod">
            <a:hlinkClick r:id="" action="ppaction://media"/>
            <a:extLst>
              <a:ext uri="{FF2B5EF4-FFF2-40B4-BE49-F238E27FC236}">
                <a16:creationId xmlns:a16="http://schemas.microsoft.com/office/drawing/2014/main" id="{D872C50F-5A05-FD0C-EAAD-050DC5C496B9}"/>
              </a:ext>
            </a:extLst>
          </p:cNvPr>
          <p:cNvPicPr>
            <a:picLocks noChangeAspect="1"/>
          </p:cNvPicPr>
          <p:nvPr>
            <a:videoFile r:link="rId8"/>
            <p:extLst>
              <p:ext uri="{DAA4B4D4-6D71-4841-9C94-3DE7FCFB9230}">
                <p14:media xmlns:p14="http://schemas.microsoft.com/office/powerpoint/2010/main" r:embed="rId7"/>
              </p:ext>
            </p:extLst>
          </p:nvPr>
        </p:nvPicPr>
        <p:blipFill>
          <a:blip r:embed="rId14"/>
          <a:stretch>
            <a:fillRect/>
          </a:stretch>
        </p:blipFill>
        <p:spPr>
          <a:xfrm>
            <a:off x="-2404218" y="4562690"/>
            <a:ext cx="1641872" cy="923553"/>
          </a:xfrm>
          <a:prstGeom prst="rect">
            <a:avLst/>
          </a:prstGeom>
        </p:spPr>
      </p:pic>
      <p:pic>
        <p:nvPicPr>
          <p:cNvPr id="16" name="Picture 15">
            <a:extLst>
              <a:ext uri="{FF2B5EF4-FFF2-40B4-BE49-F238E27FC236}">
                <a16:creationId xmlns:a16="http://schemas.microsoft.com/office/drawing/2014/main" id="{7C4FB434-B8CA-9D66-5ED8-9EDBB5407874}"/>
              </a:ext>
            </a:extLst>
          </p:cNvPr>
          <p:cNvPicPr>
            <a:picLocks noChangeAspect="1"/>
          </p:cNvPicPr>
          <p:nvPr/>
        </p:nvPicPr>
        <p:blipFill>
          <a:blip r:embed="rId15"/>
          <a:stretch>
            <a:fillRect/>
          </a:stretch>
        </p:blipFill>
        <p:spPr>
          <a:xfrm>
            <a:off x="4777023" y="1184500"/>
            <a:ext cx="6803020" cy="4489000"/>
          </a:xfrm>
          <a:prstGeom prst="rect">
            <a:avLst/>
          </a:prstGeom>
        </p:spPr>
      </p:pic>
    </p:spTree>
    <p:extLst>
      <p:ext uri="{BB962C8B-B14F-4D97-AF65-F5344CB8AC3E}">
        <p14:creationId xmlns:p14="http://schemas.microsoft.com/office/powerpoint/2010/main" val="3245084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00"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2012" fill="hold"/>
                                        <p:tgtEl>
                                          <p:spTgt spid="14"/>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60000" fill="hold"/>
                                        <p:tgtEl>
                                          <p:spTgt spid="12"/>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1494"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11"/>
                    </p:tgtEl>
                  </p:cond>
                </p:stCondLst>
                <p:endSync evt="end" delay="0">
                  <p:rtn val="all"/>
                </p:endSync>
                <p:childTnLst>
                  <p:par>
                    <p:cTn id="20" fill="hold">
                      <p:stCondLst>
                        <p:cond delay="0"/>
                      </p:stCondLst>
                      <p:childTnLst>
                        <p:par>
                          <p:cTn id="21" fill="hold">
                            <p:stCondLst>
                              <p:cond delay="0"/>
                            </p:stCondLst>
                            <p:childTnLst>
                              <p:par>
                                <p:cTn id="22" presetID="2" presetClass="mediacall" presetSubtype="0" fill="hold" nodeType="clickEffect">
                                  <p:stCondLst>
                                    <p:cond delay="0"/>
                                  </p:stCondLst>
                                  <p:childTnLst>
                                    <p:cmd type="call" cmd="togglePause">
                                      <p:cBhvr>
                                        <p:cTn id="23" dur="1" fill="hold"/>
                                        <p:tgtEl>
                                          <p:spTgt spid="11"/>
                                        </p:tgtEl>
                                      </p:cBhvr>
                                    </p:cmd>
                                  </p:childTnLst>
                                </p:cTn>
                              </p:par>
                            </p:childTnLst>
                          </p:cTn>
                        </p:par>
                      </p:childTnLst>
                    </p:cTn>
                  </p:par>
                </p:childTnLst>
              </p:cTn>
              <p:nextCondLst>
                <p:cond evt="onClick" delay="0">
                  <p:tgtEl>
                    <p:spTgt spid="11"/>
                  </p:tgtEl>
                </p:cond>
              </p:nextCondLst>
            </p:seq>
            <p:seq concurrent="1" nextAc="seek">
              <p:cTn id="24" restart="whenNotActive" fill="hold" evtFilter="cancelBubble" nodeType="interactiveSeq">
                <p:stCondLst>
                  <p:cond evt="onClick" delay="0">
                    <p:tgtEl>
                      <p:spTgt spid="12"/>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clickEffect">
                                  <p:stCondLst>
                                    <p:cond delay="0"/>
                                  </p:stCondLst>
                                  <p:childTnLst>
                                    <p:cmd type="call" cmd="togglePause">
                                      <p:cBhvr>
                                        <p:cTn id="28" dur="1" fill="hold"/>
                                        <p:tgtEl>
                                          <p:spTgt spid="12"/>
                                        </p:tgtEl>
                                      </p:cBhvr>
                                    </p:cmd>
                                  </p:childTnLst>
                                </p:cTn>
                              </p:par>
                            </p:childTnLst>
                          </p:cTn>
                        </p:par>
                      </p:childTnLst>
                    </p:cTn>
                  </p:par>
                </p:childTnLst>
              </p:cTn>
              <p:nextCondLst>
                <p:cond evt="onClick" delay="0">
                  <p:tgtEl>
                    <p:spTgt spid="12"/>
                  </p:tgtEl>
                </p:cond>
              </p:nextCondLst>
            </p:seq>
            <p:seq concurrent="1" nextAc="seek">
              <p:cTn id="29" restart="whenNotActive" fill="hold" evtFilter="cancelBubble" nodeType="interactiveSeq">
                <p:stCondLst>
                  <p:cond evt="onClick" delay="0">
                    <p:tgtEl>
                      <p:spTgt spid="13"/>
                    </p:tgtEl>
                  </p:cond>
                </p:stCondLst>
                <p:endSync evt="end" delay="0">
                  <p:rtn val="all"/>
                </p:endSync>
                <p:childTnLst>
                  <p:par>
                    <p:cTn id="30" fill="hold">
                      <p:stCondLst>
                        <p:cond delay="0"/>
                      </p:stCondLst>
                      <p:childTnLst>
                        <p:par>
                          <p:cTn id="31" fill="hold">
                            <p:stCondLst>
                              <p:cond delay="0"/>
                            </p:stCondLst>
                            <p:childTnLst>
                              <p:par>
                                <p:cTn id="32" presetID="2" presetClass="mediacall" presetSubtype="0" fill="hold" nodeType="clickEffect">
                                  <p:stCondLst>
                                    <p:cond delay="0"/>
                                  </p:stCondLst>
                                  <p:childTnLst>
                                    <p:cmd type="call" cmd="togglePause">
                                      <p:cBhvr>
                                        <p:cTn id="33" dur="1" fill="hold"/>
                                        <p:tgtEl>
                                          <p:spTgt spid="13"/>
                                        </p:tgtEl>
                                      </p:cBhvr>
                                    </p:cmd>
                                  </p:childTnLst>
                                </p:cTn>
                              </p:par>
                            </p:childTnLst>
                          </p:cTn>
                        </p:par>
                      </p:childTnLst>
                    </p:cTn>
                  </p:par>
                </p:childTnLst>
              </p:cTn>
              <p:nextCondLst>
                <p:cond evt="onClick" delay="0">
                  <p:tgtEl>
                    <p:spTgt spid="13"/>
                  </p:tgtEl>
                </p:cond>
              </p:nextCondLst>
            </p:seq>
            <p:seq concurrent="1" nextAc="seek">
              <p:cTn id="34" restart="whenNotActive" fill="hold" evtFilter="cancelBubble" nodeType="interactiveSeq">
                <p:stCondLst>
                  <p:cond evt="onClick" delay="0">
                    <p:tgtEl>
                      <p:spTgt spid="14"/>
                    </p:tgtEl>
                  </p:cond>
                </p:stCondLst>
                <p:endSync evt="end" delay="0">
                  <p:rtn val="all"/>
                </p:endSync>
                <p:childTnLst>
                  <p:par>
                    <p:cTn id="35" fill="hold">
                      <p:stCondLst>
                        <p:cond delay="0"/>
                      </p:stCondLst>
                      <p:childTnLst>
                        <p:par>
                          <p:cTn id="36" fill="hold">
                            <p:stCondLst>
                              <p:cond delay="0"/>
                            </p:stCondLst>
                            <p:childTnLst>
                              <p:par>
                                <p:cTn id="37" presetID="2" presetClass="mediacall" presetSubtype="0" fill="hold" nodeType="clickEffect">
                                  <p:stCondLst>
                                    <p:cond delay="0"/>
                                  </p:stCondLst>
                                  <p:childTnLst>
                                    <p:cmd type="call" cmd="togglePause">
                                      <p:cBhvr>
                                        <p:cTn id="38" dur="1" fill="hold"/>
                                        <p:tgtEl>
                                          <p:spTgt spid="14"/>
                                        </p:tgtEl>
                                      </p:cBhvr>
                                    </p:cmd>
                                  </p:childTnLst>
                                </p:cTn>
                              </p:par>
                            </p:childTnLst>
                          </p:cTn>
                        </p:par>
                      </p:childTnLst>
                    </p:cTn>
                  </p:par>
                </p:childTnLst>
              </p:cTn>
              <p:nextCondLst>
                <p:cond evt="onClick" delay="0">
                  <p:tgtEl>
                    <p:spTgt spid="14"/>
                  </p:tgtEl>
                </p:cond>
              </p:nextCondLst>
            </p:seq>
            <p:video fullScrn="1">
              <p:cMediaNode vol="80000" showWhenStopped="0">
                <p:cTn id="39" fill="hold" display="0">
                  <p:stCondLst>
                    <p:cond delay="indefinite"/>
                  </p:stCondLst>
                </p:cTn>
                <p:tgtEl>
                  <p:spTgt spid="11"/>
                </p:tgtEl>
              </p:cMediaNode>
            </p:video>
            <p:video fullScrn="1">
              <p:cMediaNode vol="80000" showWhenStopped="0">
                <p:cTn id="40" fill="hold" display="0">
                  <p:stCondLst>
                    <p:cond delay="indefinite"/>
                  </p:stCondLst>
                </p:cTn>
                <p:tgtEl>
                  <p:spTgt spid="12"/>
                </p:tgtEl>
              </p:cMediaNode>
            </p:video>
            <p:video fullScrn="1">
              <p:cMediaNode vol="80000" showWhenStopped="0">
                <p:cTn id="41" fill="hold" display="0">
                  <p:stCondLst>
                    <p:cond delay="indefinite"/>
                  </p:stCondLst>
                </p:cTn>
                <p:tgtEl>
                  <p:spTgt spid="13"/>
                </p:tgtEl>
              </p:cMediaNode>
            </p:video>
            <p:video fullScrn="1">
              <p:cMediaNode vol="80000" showWhenStopped="0">
                <p:cTn id="42" fill="hold" display="0">
                  <p:stCondLst>
                    <p:cond delay="indefinite"/>
                  </p:stCondLst>
                </p:cTn>
                <p:tgtEl>
                  <p:spTgt spid="14"/>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9_Buna-N Burning">
            <a:hlinkClick r:id="" action="ppaction://media"/>
            <a:extLst>
              <a:ext uri="{FF2B5EF4-FFF2-40B4-BE49-F238E27FC236}">
                <a16:creationId xmlns:a16="http://schemas.microsoft.com/office/drawing/2014/main" id="{567F24CC-C2AC-0B1D-A53C-3E70702C3FE6}"/>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6"/>
          <a:stretch>
            <a:fillRect/>
          </a:stretch>
        </p:blipFill>
        <p:spPr>
          <a:xfrm>
            <a:off x="5197232" y="2001372"/>
            <a:ext cx="3298282" cy="2390670"/>
          </a:xfrm>
        </p:spPr>
      </p:pic>
      <p:sp>
        <p:nvSpPr>
          <p:cNvPr id="4" name="Slide Number Placeholder 3">
            <a:extLst>
              <a:ext uri="{FF2B5EF4-FFF2-40B4-BE49-F238E27FC236}">
                <a16:creationId xmlns:a16="http://schemas.microsoft.com/office/drawing/2014/main" id="{27822985-4DBF-3195-A3B1-F5FE0C66A579}"/>
              </a:ext>
            </a:extLst>
          </p:cNvPr>
          <p:cNvSpPr>
            <a:spLocks noGrp="1"/>
          </p:cNvSpPr>
          <p:nvPr>
            <p:ph type="sldNum" sz="quarter" idx="12"/>
          </p:nvPr>
        </p:nvSpPr>
        <p:spPr/>
        <p:txBody>
          <a:bodyPr/>
          <a:lstStyle/>
          <a:p>
            <a:fld id="{2E8C51FE-49D9-314D-9957-ABBF7DDE8782}" type="slidenum">
              <a:rPr lang="en-US" smtClean="0"/>
              <a:pPr/>
              <a:t>20</a:t>
            </a:fld>
            <a:endParaRPr lang="en-US"/>
          </a:p>
        </p:txBody>
      </p:sp>
      <p:pic>
        <p:nvPicPr>
          <p:cNvPr id="8" name="Picture 7">
            <a:extLst>
              <a:ext uri="{FF2B5EF4-FFF2-40B4-BE49-F238E27FC236}">
                <a16:creationId xmlns:a16="http://schemas.microsoft.com/office/drawing/2014/main" id="{377DB56B-879C-DA15-DFD9-4B3C6060BC3C}"/>
              </a:ext>
            </a:extLst>
          </p:cNvPr>
          <p:cNvPicPr>
            <a:picLocks noChangeAspect="1"/>
          </p:cNvPicPr>
          <p:nvPr/>
        </p:nvPicPr>
        <p:blipFill>
          <a:blip r:embed="rId7"/>
          <a:stretch>
            <a:fillRect/>
          </a:stretch>
        </p:blipFill>
        <p:spPr>
          <a:xfrm>
            <a:off x="0" y="476818"/>
            <a:ext cx="4803551" cy="5904364"/>
          </a:xfrm>
          <a:prstGeom prst="rect">
            <a:avLst/>
          </a:prstGeom>
        </p:spPr>
      </p:pic>
      <p:pic>
        <p:nvPicPr>
          <p:cNvPr id="12" name="10_Teflon burning">
            <a:hlinkClick r:id="" action="ppaction://media"/>
            <a:extLst>
              <a:ext uri="{FF2B5EF4-FFF2-40B4-BE49-F238E27FC236}">
                <a16:creationId xmlns:a16="http://schemas.microsoft.com/office/drawing/2014/main" id="{61A688F6-5F27-382E-AE87-624AF9DFC999}"/>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8747567" y="2001372"/>
            <a:ext cx="3297476" cy="2390670"/>
          </a:xfrm>
          <a:prstGeom prst="rect">
            <a:avLst/>
          </a:prstGeom>
        </p:spPr>
      </p:pic>
      <p:sp>
        <p:nvSpPr>
          <p:cNvPr id="6" name="TextBox 5">
            <a:extLst>
              <a:ext uri="{FF2B5EF4-FFF2-40B4-BE49-F238E27FC236}">
                <a16:creationId xmlns:a16="http://schemas.microsoft.com/office/drawing/2014/main" id="{81D726CB-0B8A-9D96-BD7E-9270FD63B11B}"/>
              </a:ext>
            </a:extLst>
          </p:cNvPr>
          <p:cNvSpPr txBox="1"/>
          <p:nvPr/>
        </p:nvSpPr>
        <p:spPr>
          <a:xfrm>
            <a:off x="5410207" y="4528786"/>
            <a:ext cx="2524821" cy="646331"/>
          </a:xfrm>
          <a:prstGeom prst="rect">
            <a:avLst/>
          </a:prstGeom>
          <a:noFill/>
        </p:spPr>
        <p:txBody>
          <a:bodyPr wrap="square" rtlCol="0">
            <a:spAutoFit/>
          </a:bodyPr>
          <a:lstStyle/>
          <a:p>
            <a:pPr algn="ctr"/>
            <a:r>
              <a:rPr lang="en-US" dirty="0"/>
              <a:t>Buna-N Burning</a:t>
            </a:r>
          </a:p>
          <a:p>
            <a:pPr algn="ctr"/>
            <a:r>
              <a:rPr lang="en-US" dirty="0"/>
              <a:t>1000 psi - 100% Oxygen</a:t>
            </a:r>
          </a:p>
        </p:txBody>
      </p:sp>
      <p:sp>
        <p:nvSpPr>
          <p:cNvPr id="3" name="Rectangle 2">
            <a:extLst>
              <a:ext uri="{FF2B5EF4-FFF2-40B4-BE49-F238E27FC236}">
                <a16:creationId xmlns:a16="http://schemas.microsoft.com/office/drawing/2014/main" id="{37B1730A-C92A-4696-AF4A-448AB521A71E}"/>
              </a:ext>
            </a:extLst>
          </p:cNvPr>
          <p:cNvSpPr/>
          <p:nvPr/>
        </p:nvSpPr>
        <p:spPr>
          <a:xfrm>
            <a:off x="4074160" y="298887"/>
            <a:ext cx="736614" cy="7679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C06FEA13-0783-8561-5593-FB38BF0B900F}"/>
              </a:ext>
            </a:extLst>
          </p:cNvPr>
          <p:cNvSpPr txBox="1"/>
          <p:nvPr/>
        </p:nvSpPr>
        <p:spPr>
          <a:xfrm>
            <a:off x="9133894" y="4528786"/>
            <a:ext cx="2524821" cy="646331"/>
          </a:xfrm>
          <a:prstGeom prst="rect">
            <a:avLst/>
          </a:prstGeom>
          <a:noFill/>
        </p:spPr>
        <p:txBody>
          <a:bodyPr wrap="square" rtlCol="0">
            <a:spAutoFit/>
          </a:bodyPr>
          <a:lstStyle/>
          <a:p>
            <a:pPr algn="ctr"/>
            <a:r>
              <a:rPr lang="en-US" dirty="0"/>
              <a:t>PTFE Burning</a:t>
            </a:r>
          </a:p>
          <a:p>
            <a:pPr algn="ctr"/>
            <a:r>
              <a:rPr lang="en-US" dirty="0"/>
              <a:t>1000 psi - 100% Oxygen</a:t>
            </a:r>
          </a:p>
        </p:txBody>
      </p:sp>
      <p:sp>
        <p:nvSpPr>
          <p:cNvPr id="2" name="Title 8">
            <a:extLst>
              <a:ext uri="{FF2B5EF4-FFF2-40B4-BE49-F238E27FC236}">
                <a16:creationId xmlns:a16="http://schemas.microsoft.com/office/drawing/2014/main" id="{D053EA04-FC74-88B8-B87D-55CBA58FE53B}"/>
              </a:ext>
            </a:extLst>
          </p:cNvPr>
          <p:cNvSpPr>
            <a:spLocks noGrp="1"/>
          </p:cNvSpPr>
          <p:nvPr>
            <p:ph type="title"/>
          </p:nvPr>
        </p:nvSpPr>
        <p:spPr>
          <a:xfrm>
            <a:off x="4348124" y="82678"/>
            <a:ext cx="7843876" cy="1200329"/>
          </a:xfrm>
        </p:spPr>
        <p:txBody>
          <a:bodyPr/>
          <a:lstStyle/>
          <a:p>
            <a:r>
              <a:rPr lang="en-US" dirty="0"/>
              <a:t>SOP Regulator Module </a:t>
            </a:r>
            <a:r>
              <a:rPr lang="en-US" dirty="0" err="1"/>
              <a:t>Softgoods</a:t>
            </a:r>
            <a:endParaRPr lang="en-US" dirty="0"/>
          </a:p>
        </p:txBody>
      </p:sp>
    </p:spTree>
    <p:extLst>
      <p:ext uri="{BB962C8B-B14F-4D97-AF65-F5344CB8AC3E}">
        <p14:creationId xmlns:p14="http://schemas.microsoft.com/office/powerpoint/2010/main" val="129800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42"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7040"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1"/>
                </p:tgtEl>
              </p:cMediaNode>
            </p:video>
            <p:seq concurrent="1" nextAc="seek">
              <p:cTn id="12" restart="whenNotActive" fill="hold" evtFilter="cancelBubble" nodeType="interactiveSeq">
                <p:stCondLst>
                  <p:cond evt="onClick" delay="0">
                    <p:tgtEl>
                      <p:spTgt spid="11"/>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1"/>
                                        </p:tgtEl>
                                      </p:cBhvr>
                                    </p:cmd>
                                  </p:childTnLst>
                                </p:cTn>
                              </p:par>
                            </p:childTnLst>
                          </p:cTn>
                        </p:par>
                      </p:childTnLst>
                    </p:cTn>
                  </p:par>
                </p:childTnLst>
              </p:cTn>
              <p:nextCondLst>
                <p:cond evt="onClick" delay="0">
                  <p:tgtEl>
                    <p:spTgt spid="11"/>
                  </p:tgtEl>
                </p:cond>
              </p:nextCondLst>
            </p:seq>
            <p:video>
              <p:cMediaNode vol="80000">
                <p:cTn id="17" fill="hold" display="0">
                  <p:stCondLst>
                    <p:cond delay="indefinite"/>
                  </p:stCondLst>
                </p:cTn>
                <p:tgtEl>
                  <p:spTgt spid="12"/>
                </p:tgtEl>
              </p:cMediaNode>
            </p:video>
            <p:seq concurrent="1" nextAc="seek">
              <p:cTn id="18" restart="whenNotActive" fill="hold" evtFilter="cancelBubble" nodeType="interactiveSeq">
                <p:stCondLst>
                  <p:cond evt="onClick" delay="0">
                    <p:tgtEl>
                      <p:spTgt spid="12"/>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A480A-9816-75B2-AC4A-7C2F6C36DB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E0A0A9-2C26-EA23-10E3-B98E9186978B}"/>
              </a:ext>
            </a:extLst>
          </p:cNvPr>
          <p:cNvSpPr>
            <a:spLocks noGrp="1"/>
          </p:cNvSpPr>
          <p:nvPr>
            <p:ph type="title"/>
          </p:nvPr>
        </p:nvSpPr>
        <p:spPr>
          <a:xfrm>
            <a:off x="2614172" y="351620"/>
            <a:ext cx="9025378" cy="646331"/>
          </a:xfrm>
        </p:spPr>
        <p:txBody>
          <a:bodyPr/>
          <a:lstStyle/>
          <a:p>
            <a:r>
              <a:rPr lang="en-US" dirty="0"/>
              <a:t>Suspected Causes of the Fire</a:t>
            </a:r>
          </a:p>
        </p:txBody>
      </p:sp>
      <p:sp>
        <p:nvSpPr>
          <p:cNvPr id="4" name="Slide Number Placeholder 3">
            <a:extLst>
              <a:ext uri="{FF2B5EF4-FFF2-40B4-BE49-F238E27FC236}">
                <a16:creationId xmlns:a16="http://schemas.microsoft.com/office/drawing/2014/main" id="{180CE220-FD68-D785-32D6-414B96187091}"/>
              </a:ext>
            </a:extLst>
          </p:cNvPr>
          <p:cNvSpPr>
            <a:spLocks noGrp="1"/>
          </p:cNvSpPr>
          <p:nvPr>
            <p:ph type="sldNum" sz="quarter" idx="12"/>
          </p:nvPr>
        </p:nvSpPr>
        <p:spPr/>
        <p:txBody>
          <a:bodyPr/>
          <a:lstStyle/>
          <a:p>
            <a:fld id="{2E8C51FE-49D9-314D-9957-ABBF7DDE8782}" type="slidenum">
              <a:rPr lang="en-US" smtClean="0"/>
              <a:pPr/>
              <a:t>21</a:t>
            </a:fld>
            <a:endParaRPr lang="en-US"/>
          </a:p>
        </p:txBody>
      </p:sp>
      <p:pic>
        <p:nvPicPr>
          <p:cNvPr id="6" name="Picture 5">
            <a:extLst>
              <a:ext uri="{FF2B5EF4-FFF2-40B4-BE49-F238E27FC236}">
                <a16:creationId xmlns:a16="http://schemas.microsoft.com/office/drawing/2014/main" id="{F33CED14-3DF6-F8E3-3B2C-E8C9AEBF4FF8}"/>
              </a:ext>
            </a:extLst>
          </p:cNvPr>
          <p:cNvPicPr>
            <a:picLocks noChangeAspect="1"/>
          </p:cNvPicPr>
          <p:nvPr/>
        </p:nvPicPr>
        <p:blipFill>
          <a:blip r:embed="rId2">
            <a:alphaModFix/>
          </a:blip>
          <a:stretch>
            <a:fillRect/>
          </a:stretch>
        </p:blipFill>
        <p:spPr>
          <a:xfrm rot="16200000">
            <a:off x="7221718" y="888095"/>
            <a:ext cx="4267201" cy="5462809"/>
          </a:xfrm>
          <a:prstGeom prst="rect">
            <a:avLst/>
          </a:prstGeom>
        </p:spPr>
      </p:pic>
      <p:sp>
        <p:nvSpPr>
          <p:cNvPr id="8" name="TextBox 7">
            <a:extLst>
              <a:ext uri="{FF2B5EF4-FFF2-40B4-BE49-F238E27FC236}">
                <a16:creationId xmlns:a16="http://schemas.microsoft.com/office/drawing/2014/main" id="{DD60A792-ECEC-62EC-D2A1-E8253B53FB55}"/>
              </a:ext>
            </a:extLst>
          </p:cNvPr>
          <p:cNvSpPr txBox="1"/>
          <p:nvPr/>
        </p:nvSpPr>
        <p:spPr>
          <a:xfrm>
            <a:off x="1362710" y="1641001"/>
            <a:ext cx="5619750" cy="4801314"/>
          </a:xfrm>
          <a:prstGeom prst="rect">
            <a:avLst/>
          </a:prstGeom>
          <a:noFill/>
        </p:spPr>
        <p:txBody>
          <a:bodyPr wrap="square" rtlCol="0">
            <a:spAutoFit/>
          </a:bodyPr>
          <a:lstStyle/>
          <a:p>
            <a:pPr marL="285750" lvl="0" indent="-285750">
              <a:buFont typeface="Arial" panose="020B0604020202020204" pitchFamily="34" charset="0"/>
              <a:buChar char="•"/>
            </a:pPr>
            <a:r>
              <a:rPr lang="en-US" sz="2400" dirty="0"/>
              <a:t>Heating by compression or shock of a thin section of aluminum between the flow restrictor passage and the adjacent cavity. </a:t>
            </a:r>
          </a:p>
          <a:p>
            <a:pPr marL="285750" lvl="0" indent="-285750">
              <a:buFont typeface="Arial" panose="020B0604020202020204" pitchFamily="34" charset="0"/>
              <a:buChar char="•"/>
            </a:pPr>
            <a:r>
              <a:rPr lang="en-US" sz="2400" dirty="0"/>
              <a:t>Heating by compression or shock of contaminants in the flow restrictor. </a:t>
            </a:r>
          </a:p>
          <a:p>
            <a:pPr marL="285750" lvl="0" indent="-285750">
              <a:buFont typeface="Arial" panose="020B0604020202020204" pitchFamily="34" charset="0"/>
              <a:buChar char="•"/>
            </a:pPr>
            <a:r>
              <a:rPr lang="en-US" sz="2400" dirty="0"/>
              <a:t>Heating of internal surfaces through mechanical shock of incoming high‑pressure oxygen, or heating of particles. </a:t>
            </a:r>
          </a:p>
          <a:p>
            <a:pPr marL="285750" lvl="0" indent="-285750">
              <a:buFont typeface="Arial" panose="020B0604020202020204" pitchFamily="34" charset="0"/>
              <a:buChar char="•"/>
            </a:pPr>
            <a:r>
              <a:rPr lang="en-US" sz="2400" dirty="0"/>
              <a:t>Similar heating of shut‑off valve </a:t>
            </a:r>
            <a:r>
              <a:rPr lang="en-US" sz="2400" dirty="0" err="1"/>
              <a:t>o‑rings</a:t>
            </a:r>
            <a:r>
              <a:rPr lang="en-US" sz="2400" dirty="0"/>
              <a:t>.</a:t>
            </a:r>
          </a:p>
          <a:p>
            <a:pPr marL="285750" lvl="0" indent="-285750">
              <a:buFont typeface="Arial" panose="020B0604020202020204" pitchFamily="34" charset="0"/>
              <a:buChar char="•"/>
            </a:pPr>
            <a:r>
              <a:rPr lang="en-US" sz="2400" b="1" dirty="0"/>
              <a:t>A conclusive cause was not established</a:t>
            </a:r>
          </a:p>
          <a:p>
            <a:endParaRPr lang="en-US" dirty="0"/>
          </a:p>
        </p:txBody>
      </p:sp>
    </p:spTree>
    <p:extLst>
      <p:ext uri="{BB962C8B-B14F-4D97-AF65-F5344CB8AC3E}">
        <p14:creationId xmlns:p14="http://schemas.microsoft.com/office/powerpoint/2010/main" val="3568587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C6BB0-76BE-D37E-7712-4917451E7C11}"/>
              </a:ext>
            </a:extLst>
          </p:cNvPr>
          <p:cNvSpPr>
            <a:spLocks noGrp="1"/>
          </p:cNvSpPr>
          <p:nvPr>
            <p:ph type="title"/>
          </p:nvPr>
        </p:nvSpPr>
        <p:spPr>
          <a:xfrm>
            <a:off x="1814284" y="228918"/>
            <a:ext cx="8273933" cy="842429"/>
          </a:xfrm>
        </p:spPr>
        <p:txBody>
          <a:bodyPr/>
          <a:lstStyle/>
          <a:p>
            <a:r>
              <a:rPr lang="en-US" dirty="0"/>
              <a:t>Short and Long Term WSTF Impact</a:t>
            </a:r>
          </a:p>
        </p:txBody>
      </p:sp>
      <p:sp>
        <p:nvSpPr>
          <p:cNvPr id="3" name="Content Placeholder 2">
            <a:extLst>
              <a:ext uri="{FF2B5EF4-FFF2-40B4-BE49-F238E27FC236}">
                <a16:creationId xmlns:a16="http://schemas.microsoft.com/office/drawing/2014/main" id="{6FB222BD-2E20-D760-3D27-F5F502997D7C}"/>
              </a:ext>
            </a:extLst>
          </p:cNvPr>
          <p:cNvSpPr>
            <a:spLocks noGrp="1"/>
          </p:cNvSpPr>
          <p:nvPr>
            <p:ph idx="1"/>
          </p:nvPr>
        </p:nvSpPr>
        <p:spPr>
          <a:xfrm>
            <a:off x="129209" y="969747"/>
            <a:ext cx="12062791" cy="5287492"/>
          </a:xfrm>
        </p:spPr>
        <p:txBody>
          <a:bodyPr/>
          <a:lstStyle/>
          <a:p>
            <a:pPr marL="285750" indent="-285750">
              <a:buFont typeface="Arial" panose="020B0604020202020204" pitchFamily="34" charset="0"/>
              <a:buChar char="•"/>
            </a:pPr>
            <a:r>
              <a:rPr lang="en-US" dirty="0"/>
              <a:t>At WSTF Over 2000 tests were performed on the batch lot of remaining regulators by June 1980</a:t>
            </a:r>
          </a:p>
          <a:p>
            <a:pPr marL="285750" indent="-285750">
              <a:buFont typeface="Arial" panose="020B0604020202020204" pitchFamily="34" charset="0"/>
              <a:buChar char="•"/>
            </a:pPr>
            <a:r>
              <a:rPr lang="en-US" dirty="0"/>
              <a:t>No catastrophic reactions were noted on any other SN from the failed batch lot of regulators</a:t>
            </a:r>
          </a:p>
          <a:p>
            <a:pPr marL="285750" indent="-285750">
              <a:buFont typeface="Arial" panose="020B0604020202020204" pitchFamily="34" charset="0"/>
              <a:buChar char="•"/>
            </a:pPr>
            <a:r>
              <a:rPr lang="en-US" altLang="en-US" dirty="0"/>
              <a:t>Over 7000 diagnostic tests were performed on redesigned regulators by April 1981</a:t>
            </a:r>
            <a:endParaRPr lang="en-US" dirty="0"/>
          </a:p>
          <a:p>
            <a:pPr marL="342900" indent="-342900">
              <a:spcAft>
                <a:spcPct val="0"/>
              </a:spcAft>
              <a:buFont typeface="Arial" panose="020B0604020202020204" pitchFamily="34" charset="0"/>
              <a:buChar char="•"/>
            </a:pPr>
            <a:r>
              <a:rPr lang="en-US" altLang="en-US" sz="1900" dirty="0"/>
              <a:t>In 1981, NASA Headquarters funded WSTF testing to develop a greater understanding of potential ignition mechanisms in oxygen systems  </a:t>
            </a:r>
            <a:endParaRPr lang="en-US" altLang="en-US" sz="2000" dirty="0"/>
          </a:p>
          <a:p>
            <a:pPr marL="342900" indent="-342900">
              <a:lnSpc>
                <a:spcPct val="90000"/>
              </a:lnSpc>
              <a:spcAft>
                <a:spcPct val="0"/>
              </a:spcAft>
              <a:buFont typeface="Arial" panose="020B0604020202020204" pitchFamily="34" charset="0"/>
              <a:buChar char="•"/>
            </a:pPr>
            <a:r>
              <a:rPr lang="en-US" altLang="en-US" sz="2000" dirty="0"/>
              <a:t>Test program led by Frank Benz (NASA, WSTF) focused on three types of ignition </a:t>
            </a:r>
          </a:p>
          <a:p>
            <a:pPr marL="742950" lvl="1" indent="-285750">
              <a:spcAft>
                <a:spcPct val="0"/>
              </a:spcAft>
              <a:buFont typeface="Arial" panose="020B0604020202020204" pitchFamily="34" charset="0"/>
              <a:buChar char="•"/>
            </a:pPr>
            <a:r>
              <a:rPr lang="en-US" altLang="en-US" sz="1500" dirty="0"/>
              <a:t>Promoted combustion for determining absolute flammability of metallic materials</a:t>
            </a:r>
          </a:p>
          <a:p>
            <a:pPr marL="742950" lvl="1" indent="-285750">
              <a:spcAft>
                <a:spcPct val="0"/>
              </a:spcAft>
              <a:buFont typeface="Arial" panose="020B0604020202020204" pitchFamily="34" charset="0"/>
              <a:buChar char="•"/>
            </a:pPr>
            <a:r>
              <a:rPr lang="en-US" altLang="en-US" sz="1500" dirty="0"/>
              <a:t>Friction heating ignition from friction between rotating metallic components</a:t>
            </a:r>
          </a:p>
          <a:p>
            <a:pPr marL="742950" lvl="1" indent="-285750">
              <a:spcAft>
                <a:spcPct val="0"/>
              </a:spcAft>
              <a:buFont typeface="Arial" panose="020B0604020202020204" pitchFamily="34" charset="0"/>
              <a:buChar char="•"/>
            </a:pPr>
            <a:r>
              <a:rPr lang="en-US" altLang="en-US" sz="1500" dirty="0"/>
              <a:t>Particle impact ignition by metallic particulate in high-velocity oxygen</a:t>
            </a:r>
          </a:p>
          <a:p>
            <a:pPr marL="342900" indent="-342900">
              <a:lnSpc>
                <a:spcPct val="90000"/>
              </a:lnSpc>
              <a:spcAft>
                <a:spcPct val="0"/>
              </a:spcAft>
              <a:buFont typeface="Arial" panose="020B0604020202020204" pitchFamily="34" charset="0"/>
              <a:buChar char="•"/>
            </a:pPr>
            <a:r>
              <a:rPr lang="en-US" altLang="en-US" sz="1900" dirty="0"/>
              <a:t>Led to our current understanding of oxygen system ignition mechanisms effecting metals</a:t>
            </a:r>
          </a:p>
          <a:p>
            <a:pPr marL="342900" indent="-342900">
              <a:lnSpc>
                <a:spcPct val="90000"/>
              </a:lnSpc>
              <a:spcAft>
                <a:spcPct val="0"/>
              </a:spcAft>
              <a:buFont typeface="Arial" panose="020B0604020202020204" pitchFamily="34" charset="0"/>
              <a:buChar char="•"/>
            </a:pPr>
            <a:r>
              <a:rPr lang="en-US" altLang="en-US" sz="1900" dirty="0"/>
              <a:t>Test systems had major impacts on space shuttle flow control valve, space shuttle high pressure oxygen turbopump bearing testing, and Space Shuttle EMU </a:t>
            </a:r>
          </a:p>
          <a:p>
            <a:pPr marL="342900" indent="-342900">
              <a:lnSpc>
                <a:spcPct val="90000"/>
              </a:lnSpc>
              <a:spcAft>
                <a:spcPct val="0"/>
              </a:spcAft>
              <a:buFont typeface="Arial" panose="020B0604020202020204" pitchFamily="34" charset="0"/>
              <a:buChar char="•"/>
            </a:pPr>
            <a:r>
              <a:rPr lang="en-US" altLang="en-US" sz="1900" dirty="0"/>
              <a:t>These systems are still operated and improved by WSTF to this day. Flight rationale on all major flight projects using oxygen at NASA relay on historical or application specific test data. </a:t>
            </a:r>
          </a:p>
          <a:p>
            <a:pPr marL="342900" indent="-342900">
              <a:lnSpc>
                <a:spcPct val="90000"/>
              </a:lnSpc>
              <a:spcAft>
                <a:spcPct val="0"/>
              </a:spcAft>
              <a:buFont typeface="Arial" panose="020B0604020202020204" pitchFamily="34" charset="0"/>
              <a:buChar char="•"/>
            </a:pPr>
            <a:r>
              <a:rPr lang="en-US" altLang="en-US" sz="1900" dirty="0"/>
              <a:t>Having these systems ready is important for development of new systems and recovery from anomalies</a:t>
            </a:r>
          </a:p>
          <a:p>
            <a:pPr marL="342900" indent="-342900">
              <a:lnSpc>
                <a:spcPct val="90000"/>
              </a:lnSpc>
              <a:spcAft>
                <a:spcPct val="0"/>
              </a:spcAft>
              <a:buFont typeface="Arial" panose="020B0604020202020204" pitchFamily="34" charset="0"/>
              <a:buChar char="•"/>
            </a:pPr>
            <a:endParaRPr lang="en-US" altLang="en-US" sz="1900" dirty="0"/>
          </a:p>
          <a:p>
            <a:pPr>
              <a:lnSpc>
                <a:spcPct val="90000"/>
              </a:lnSpc>
              <a:spcAft>
                <a:spcPct val="0"/>
              </a:spcAft>
            </a:pPr>
            <a:endParaRPr lang="en-US" altLang="en-US" sz="1900"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p:txBody>
      </p:sp>
      <p:sp>
        <p:nvSpPr>
          <p:cNvPr id="4" name="Slide Number Placeholder 3">
            <a:extLst>
              <a:ext uri="{FF2B5EF4-FFF2-40B4-BE49-F238E27FC236}">
                <a16:creationId xmlns:a16="http://schemas.microsoft.com/office/drawing/2014/main" id="{BF32F34F-F9F4-1FDB-DD12-0029F17810DE}"/>
              </a:ext>
            </a:extLst>
          </p:cNvPr>
          <p:cNvSpPr>
            <a:spLocks noGrp="1"/>
          </p:cNvSpPr>
          <p:nvPr>
            <p:ph type="sldNum" sz="quarter" idx="12"/>
          </p:nvPr>
        </p:nvSpPr>
        <p:spPr/>
        <p:txBody>
          <a:bodyPr/>
          <a:lstStyle/>
          <a:p>
            <a:fld id="{2E8C51FE-49D9-314D-9957-ABBF7DDE8782}" type="slidenum">
              <a:rPr lang="en-US" smtClean="0"/>
              <a:pPr/>
              <a:t>22</a:t>
            </a:fld>
            <a:endParaRPr lang="en-US"/>
          </a:p>
        </p:txBody>
      </p:sp>
    </p:spTree>
    <p:extLst>
      <p:ext uri="{BB962C8B-B14F-4D97-AF65-F5344CB8AC3E}">
        <p14:creationId xmlns:p14="http://schemas.microsoft.com/office/powerpoint/2010/main" val="2177622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7C0D2-37A5-E585-2D64-7F8F421BD1A6}"/>
              </a:ext>
            </a:extLst>
          </p:cNvPr>
          <p:cNvSpPr>
            <a:spLocks noGrp="1"/>
          </p:cNvSpPr>
          <p:nvPr>
            <p:ph type="title"/>
          </p:nvPr>
        </p:nvSpPr>
        <p:spPr>
          <a:xfrm>
            <a:off x="831850" y="3180594"/>
            <a:ext cx="10515600" cy="646331"/>
          </a:xfrm>
        </p:spPr>
        <p:txBody>
          <a:bodyPr/>
          <a:lstStyle/>
          <a:p>
            <a:r>
              <a:rPr lang="en-US" dirty="0"/>
              <a:t>Board Recommendations/ Long Term Impacts</a:t>
            </a:r>
          </a:p>
        </p:txBody>
      </p:sp>
      <p:sp>
        <p:nvSpPr>
          <p:cNvPr id="3" name="Slide Number Placeholder 2">
            <a:extLst>
              <a:ext uri="{FF2B5EF4-FFF2-40B4-BE49-F238E27FC236}">
                <a16:creationId xmlns:a16="http://schemas.microsoft.com/office/drawing/2014/main" id="{FF0AFF7B-42E4-11E7-82F4-B5DECA7EDE56}"/>
              </a:ext>
            </a:extLst>
          </p:cNvPr>
          <p:cNvSpPr>
            <a:spLocks noGrp="1"/>
          </p:cNvSpPr>
          <p:nvPr>
            <p:ph type="sldNum" sz="quarter" idx="12"/>
          </p:nvPr>
        </p:nvSpPr>
        <p:spPr/>
        <p:txBody>
          <a:bodyPr/>
          <a:lstStyle/>
          <a:p>
            <a:fld id="{2E8C51FE-49D9-314D-9957-ABBF7DDE8782}" type="slidenum">
              <a:rPr lang="en-US" smtClean="0"/>
              <a:pPr/>
              <a:t>23</a:t>
            </a:fld>
            <a:endParaRPr lang="en-US" dirty="0"/>
          </a:p>
        </p:txBody>
      </p:sp>
    </p:spTree>
    <p:extLst>
      <p:ext uri="{BB962C8B-B14F-4D97-AF65-F5344CB8AC3E}">
        <p14:creationId xmlns:p14="http://schemas.microsoft.com/office/powerpoint/2010/main" val="1363157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A03F2-61C5-3226-B5F1-FFCC9A193F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64BA81-1002-891C-1419-7EFEDBD3B98E}"/>
              </a:ext>
            </a:extLst>
          </p:cNvPr>
          <p:cNvSpPr>
            <a:spLocks noGrp="1"/>
          </p:cNvSpPr>
          <p:nvPr>
            <p:ph type="title"/>
          </p:nvPr>
        </p:nvSpPr>
        <p:spPr>
          <a:xfrm>
            <a:off x="3884931" y="39128"/>
            <a:ext cx="6021070" cy="646331"/>
          </a:xfrm>
        </p:spPr>
        <p:txBody>
          <a:bodyPr/>
          <a:lstStyle/>
          <a:p>
            <a:r>
              <a:rPr lang="en-US" dirty="0"/>
              <a:t>Board Recommendations</a:t>
            </a:r>
          </a:p>
        </p:txBody>
      </p:sp>
      <p:sp>
        <p:nvSpPr>
          <p:cNvPr id="3" name="Content Placeholder 2">
            <a:extLst>
              <a:ext uri="{FF2B5EF4-FFF2-40B4-BE49-F238E27FC236}">
                <a16:creationId xmlns:a16="http://schemas.microsoft.com/office/drawing/2014/main" id="{E6DA97EE-6E18-ADC7-B6CE-E4A25E52183D}"/>
              </a:ext>
            </a:extLst>
          </p:cNvPr>
          <p:cNvSpPr>
            <a:spLocks noGrp="1"/>
          </p:cNvSpPr>
          <p:nvPr>
            <p:ph idx="1"/>
          </p:nvPr>
        </p:nvSpPr>
        <p:spPr>
          <a:xfrm>
            <a:off x="1941441" y="934722"/>
            <a:ext cx="10157077" cy="3752309"/>
          </a:xfrm>
        </p:spPr>
        <p:txBody>
          <a:bodyPr/>
          <a:lstStyle/>
          <a:p>
            <a:pPr marL="342900" indent="-342900">
              <a:buFont typeface="Arial" panose="020B0604020202020204" pitchFamily="34" charset="0"/>
              <a:buChar char="•"/>
            </a:pPr>
            <a:r>
              <a:rPr lang="en-US" sz="2400" dirty="0"/>
              <a:t>11 total recommendations from the investigation board</a:t>
            </a:r>
          </a:p>
          <a:p>
            <a:pPr marL="342900" indent="-342900">
              <a:spcAft>
                <a:spcPts val="1000"/>
              </a:spcAft>
              <a:buFont typeface="Arial" panose="020B0604020202020204" pitchFamily="34" charset="0"/>
              <a:buChar char="•"/>
            </a:pPr>
            <a:r>
              <a:rPr lang="en-US" sz="2400" dirty="0"/>
              <a:t>4 Primary categories of recommendations:</a:t>
            </a:r>
          </a:p>
          <a:p>
            <a:pPr marL="1028700" lvl="1" indent="-571500">
              <a:buFont typeface="+mj-lt"/>
              <a:buAutoNum type="arabicPeriod"/>
            </a:pPr>
            <a:r>
              <a:rPr lang="en-US" sz="2000" dirty="0"/>
              <a:t>Design Improvements to minimize ignition risk</a:t>
            </a:r>
          </a:p>
          <a:p>
            <a:pPr marL="1485900" lvl="2" indent="-571500">
              <a:buFont typeface="Arial" panose="020B0604020202020204" pitchFamily="34" charset="0"/>
              <a:buChar char="•"/>
            </a:pPr>
            <a:r>
              <a:rPr lang="en-US" sz="2000" dirty="0"/>
              <a:t>Reduce entrapment points and thin cross sections</a:t>
            </a:r>
          </a:p>
          <a:p>
            <a:pPr marL="1028700" lvl="1" indent="-571500">
              <a:buFont typeface="+mj-lt"/>
              <a:buAutoNum type="arabicPeriod"/>
            </a:pPr>
            <a:r>
              <a:rPr lang="en-US" sz="2000" dirty="0"/>
              <a:t>Materials changes to maximize oxygen compatibility</a:t>
            </a:r>
          </a:p>
          <a:p>
            <a:pPr marL="1485900" lvl="2" indent="-571500">
              <a:buFont typeface="Arial" panose="020B0604020202020204" pitchFamily="34" charset="0"/>
              <a:buChar char="•"/>
            </a:pPr>
            <a:r>
              <a:rPr lang="en-US" sz="2000" dirty="0"/>
              <a:t>Body material changed from Aluminum to Monel</a:t>
            </a:r>
          </a:p>
          <a:p>
            <a:pPr marL="1028700" lvl="1" indent="-571500">
              <a:buFont typeface="+mj-lt"/>
              <a:buAutoNum type="arabicPeriod"/>
            </a:pPr>
            <a:r>
              <a:rPr lang="en-US" sz="2000" dirty="0"/>
              <a:t>Increase manufacturing and inspection quality</a:t>
            </a:r>
          </a:p>
          <a:p>
            <a:pPr marL="1485900" lvl="2" indent="-571500">
              <a:buFont typeface="Arial" panose="020B0604020202020204" pitchFamily="34" charset="0"/>
              <a:buChar char="•"/>
            </a:pPr>
            <a:r>
              <a:rPr lang="en-US" sz="2000" dirty="0"/>
              <a:t>Perform x-ray inspection. Consider neutron radiography to evaluate </a:t>
            </a:r>
            <a:r>
              <a:rPr lang="en-US" sz="2000" dirty="0" err="1"/>
              <a:t>softgood</a:t>
            </a:r>
            <a:r>
              <a:rPr lang="en-US" sz="2000" dirty="0"/>
              <a:t> condition </a:t>
            </a:r>
          </a:p>
          <a:p>
            <a:pPr marL="1028700" lvl="1" indent="-571500">
              <a:buFont typeface="+mj-lt"/>
              <a:buAutoNum type="arabicPeriod"/>
            </a:pPr>
            <a:r>
              <a:rPr lang="en-US" sz="2000" dirty="0"/>
              <a:t>Clarify NASA standards and create design guidelines</a:t>
            </a:r>
          </a:p>
        </p:txBody>
      </p:sp>
      <p:sp>
        <p:nvSpPr>
          <p:cNvPr id="4" name="Slide Number Placeholder 3">
            <a:extLst>
              <a:ext uri="{FF2B5EF4-FFF2-40B4-BE49-F238E27FC236}">
                <a16:creationId xmlns:a16="http://schemas.microsoft.com/office/drawing/2014/main" id="{0C67A650-AF26-6D0F-AE32-896D7FC61BD8}"/>
              </a:ext>
            </a:extLst>
          </p:cNvPr>
          <p:cNvSpPr>
            <a:spLocks noGrp="1"/>
          </p:cNvSpPr>
          <p:nvPr>
            <p:ph type="sldNum" sz="quarter" idx="12"/>
          </p:nvPr>
        </p:nvSpPr>
        <p:spPr/>
        <p:txBody>
          <a:bodyPr/>
          <a:lstStyle/>
          <a:p>
            <a:fld id="{2E8C51FE-49D9-314D-9957-ABBF7DDE8782}" type="slidenum">
              <a:rPr lang="en-US" smtClean="0"/>
              <a:pPr/>
              <a:t>24</a:t>
            </a:fld>
            <a:endParaRPr lang="en-US"/>
          </a:p>
        </p:txBody>
      </p:sp>
    </p:spTree>
    <p:extLst>
      <p:ext uri="{BB962C8B-B14F-4D97-AF65-F5344CB8AC3E}">
        <p14:creationId xmlns:p14="http://schemas.microsoft.com/office/powerpoint/2010/main" val="2489942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0544FA3-5F60-E7D6-D053-9935E2F9BADA}"/>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3BFA1931-EC22-483A-33B3-5C62100F2056}"/>
              </a:ext>
            </a:extLst>
          </p:cNvPr>
          <p:cNvPicPr>
            <a:picLocks noChangeAspect="1"/>
          </p:cNvPicPr>
          <p:nvPr/>
        </p:nvPicPr>
        <p:blipFill>
          <a:blip r:embed="rId2"/>
          <a:stretch>
            <a:fillRect/>
          </a:stretch>
        </p:blipFill>
        <p:spPr>
          <a:xfrm>
            <a:off x="7195412" y="985235"/>
            <a:ext cx="4886586" cy="4434579"/>
          </a:xfrm>
          <a:prstGeom prst="rect">
            <a:avLst/>
          </a:prstGeom>
        </p:spPr>
      </p:pic>
      <p:sp>
        <p:nvSpPr>
          <p:cNvPr id="3" name="Title 2">
            <a:extLst>
              <a:ext uri="{FF2B5EF4-FFF2-40B4-BE49-F238E27FC236}">
                <a16:creationId xmlns:a16="http://schemas.microsoft.com/office/drawing/2014/main" id="{026B62F0-B14A-6381-BD0C-D38A517B39B6}"/>
              </a:ext>
            </a:extLst>
          </p:cNvPr>
          <p:cNvSpPr>
            <a:spLocks noGrp="1"/>
          </p:cNvSpPr>
          <p:nvPr>
            <p:ph type="title"/>
          </p:nvPr>
        </p:nvSpPr>
        <p:spPr>
          <a:xfrm>
            <a:off x="516163" y="662070"/>
            <a:ext cx="6169058" cy="646331"/>
          </a:xfrm>
        </p:spPr>
        <p:txBody>
          <a:bodyPr/>
          <a:lstStyle/>
          <a:p>
            <a:r>
              <a:rPr lang="en-US" dirty="0"/>
              <a:t>Standards Development</a:t>
            </a:r>
          </a:p>
        </p:txBody>
      </p:sp>
      <p:sp>
        <p:nvSpPr>
          <p:cNvPr id="4" name="Slide Number Placeholder 3">
            <a:extLst>
              <a:ext uri="{FF2B5EF4-FFF2-40B4-BE49-F238E27FC236}">
                <a16:creationId xmlns:a16="http://schemas.microsoft.com/office/drawing/2014/main" id="{0FEC853C-B92E-F394-7589-65B873F49A35}"/>
              </a:ext>
            </a:extLst>
          </p:cNvPr>
          <p:cNvSpPr>
            <a:spLocks noGrp="1"/>
          </p:cNvSpPr>
          <p:nvPr>
            <p:ph type="sldNum" sz="quarter" idx="12"/>
          </p:nvPr>
        </p:nvSpPr>
        <p:spPr/>
        <p:txBody>
          <a:bodyPr vert="horz" lIns="91440" tIns="45720" rIns="91440" bIns="45720" rtlCol="0" anchor="ctr">
            <a:normAutofit/>
          </a:bodyPr>
          <a:lstStyle/>
          <a:p>
            <a:pPr>
              <a:spcAft>
                <a:spcPts val="600"/>
              </a:spcAft>
            </a:pPr>
            <a:fld id="{2E8C51FE-49D9-314D-9957-ABBF7DDE8782}" type="slidenum">
              <a:rPr lang="en-US" smtClean="0">
                <a:solidFill>
                  <a:schemeClr val="tx1">
                    <a:tint val="75000"/>
                  </a:schemeClr>
                </a:solidFill>
                <a:latin typeface="+mn-lt"/>
                <a:cs typeface="+mn-cs"/>
              </a:rPr>
              <a:pPr>
                <a:spcAft>
                  <a:spcPts val="600"/>
                </a:spcAft>
              </a:pPr>
              <a:t>25</a:t>
            </a:fld>
            <a:endParaRPr lang="en-US">
              <a:solidFill>
                <a:schemeClr val="tx1">
                  <a:tint val="75000"/>
                </a:schemeClr>
              </a:solidFill>
              <a:latin typeface="+mn-lt"/>
              <a:cs typeface="+mn-cs"/>
            </a:endParaRPr>
          </a:p>
        </p:txBody>
      </p:sp>
      <p:pic>
        <p:nvPicPr>
          <p:cNvPr id="8" name="Picture 7">
            <a:extLst>
              <a:ext uri="{FF2B5EF4-FFF2-40B4-BE49-F238E27FC236}">
                <a16:creationId xmlns:a16="http://schemas.microsoft.com/office/drawing/2014/main" id="{0018AEC2-F28F-630E-CF2B-548BD5D7A3F2}"/>
              </a:ext>
            </a:extLst>
          </p:cNvPr>
          <p:cNvPicPr>
            <a:picLocks noChangeAspect="1"/>
          </p:cNvPicPr>
          <p:nvPr/>
        </p:nvPicPr>
        <p:blipFill>
          <a:blip r:embed="rId3"/>
          <a:stretch>
            <a:fillRect/>
          </a:stretch>
        </p:blipFill>
        <p:spPr>
          <a:xfrm>
            <a:off x="7027020" y="220690"/>
            <a:ext cx="4499024" cy="6142010"/>
          </a:xfrm>
          <a:prstGeom prst="rect">
            <a:avLst/>
          </a:prstGeom>
        </p:spPr>
      </p:pic>
      <p:pic>
        <p:nvPicPr>
          <p:cNvPr id="6" name="Picture 5">
            <a:extLst>
              <a:ext uri="{FF2B5EF4-FFF2-40B4-BE49-F238E27FC236}">
                <a16:creationId xmlns:a16="http://schemas.microsoft.com/office/drawing/2014/main" id="{78B14A87-20F6-BF75-6E24-1CE29C593B3A}"/>
              </a:ext>
            </a:extLst>
          </p:cNvPr>
          <p:cNvPicPr>
            <a:picLocks noChangeAspect="1"/>
          </p:cNvPicPr>
          <p:nvPr/>
        </p:nvPicPr>
        <p:blipFill>
          <a:blip r:embed="rId4"/>
          <a:stretch>
            <a:fillRect/>
          </a:stretch>
        </p:blipFill>
        <p:spPr>
          <a:xfrm>
            <a:off x="7027020" y="220690"/>
            <a:ext cx="4896540" cy="6082659"/>
          </a:xfrm>
          <a:prstGeom prst="rect">
            <a:avLst/>
          </a:prstGeom>
        </p:spPr>
      </p:pic>
      <p:sp>
        <p:nvSpPr>
          <p:cNvPr id="2" name="TextBox 1">
            <a:extLst>
              <a:ext uri="{FF2B5EF4-FFF2-40B4-BE49-F238E27FC236}">
                <a16:creationId xmlns:a16="http://schemas.microsoft.com/office/drawing/2014/main" id="{A1B753E3-4093-E2B0-B62A-9B23350BBCF4}"/>
              </a:ext>
            </a:extLst>
          </p:cNvPr>
          <p:cNvSpPr txBox="1"/>
          <p:nvPr/>
        </p:nvSpPr>
        <p:spPr>
          <a:xfrm>
            <a:off x="53900" y="1605878"/>
            <a:ext cx="7057316" cy="4339650"/>
          </a:xfrm>
          <a:prstGeom prst="rect">
            <a:avLst/>
          </a:prstGeom>
          <a:noFill/>
        </p:spPr>
        <p:txBody>
          <a:bodyPr wrap="square" rtlCol="0">
            <a:spAutoFit/>
          </a:bodyPr>
          <a:lstStyle/>
          <a:p>
            <a:pPr marL="285750" indent="-285750">
              <a:buFont typeface="Arial" panose="020B0604020202020204" pitchFamily="34" charset="0"/>
              <a:buChar char="•"/>
            </a:pPr>
            <a:r>
              <a:rPr lang="en-US" sz="2400" dirty="0"/>
              <a:t>Elements of todays primary oxygen standards are a direct result of the EMU fire.</a:t>
            </a:r>
          </a:p>
          <a:p>
            <a:pPr marL="285750" indent="-285750">
              <a:buFont typeface="Arial" panose="020B0604020202020204" pitchFamily="34" charset="0"/>
              <a:buChar char="•"/>
            </a:pPr>
            <a:r>
              <a:rPr lang="en-US" sz="2400" dirty="0"/>
              <a:t>Standards influenced include:</a:t>
            </a:r>
          </a:p>
          <a:p>
            <a:pPr marL="742950" lvl="1" indent="-285750">
              <a:buFont typeface="Arial" panose="020B0604020202020204" pitchFamily="34" charset="0"/>
              <a:buChar char="•"/>
            </a:pPr>
            <a:r>
              <a:rPr lang="en-US" sz="2400" dirty="0"/>
              <a:t>NASA/TM-2007-213740- Guide for Oxygen Compatibility Assessments on Oxygen Components and Systems </a:t>
            </a:r>
          </a:p>
          <a:p>
            <a:pPr marL="742950" lvl="1" indent="-285750">
              <a:buFont typeface="Arial" panose="020B0604020202020204" pitchFamily="34" charset="0"/>
              <a:buChar char="•"/>
            </a:pPr>
            <a:r>
              <a:rPr lang="en-US" sz="2400" dirty="0"/>
              <a:t>NASA-STD-6016C- Standard Materials and Processes Requirements for Spacecraft</a:t>
            </a:r>
          </a:p>
          <a:p>
            <a:pPr marL="742950" lvl="1" indent="-285750">
              <a:buFont typeface="Arial" panose="020B0604020202020204" pitchFamily="34" charset="0"/>
              <a:buChar char="•"/>
            </a:pPr>
            <a:r>
              <a:rPr lang="en-US" sz="2400" dirty="0"/>
              <a:t>NASA-STD-6001B- Flammability, </a:t>
            </a:r>
            <a:r>
              <a:rPr lang="en-US" sz="2400" dirty="0" err="1"/>
              <a:t>Offgassing</a:t>
            </a:r>
            <a:r>
              <a:rPr lang="en-US" sz="2400" dirty="0"/>
              <a:t>, and Compatibility Requirements and Test Procedures</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3960233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9BF093C-1D8C-8E03-3FD4-AE37B10D67A9}"/>
              </a:ext>
            </a:extLst>
          </p:cNvPr>
          <p:cNvPicPr>
            <a:picLocks noChangeAspect="1"/>
          </p:cNvPicPr>
          <p:nvPr/>
        </p:nvPicPr>
        <p:blipFill>
          <a:blip r:embed="rId2"/>
          <a:srcRect l="8228" r="4089"/>
          <a:stretch>
            <a:fillRect/>
          </a:stretch>
        </p:blipFill>
        <p:spPr>
          <a:xfrm>
            <a:off x="741680" y="457942"/>
            <a:ext cx="5261335" cy="5828557"/>
          </a:xfrm>
          <a:prstGeom prst="rect">
            <a:avLst/>
          </a:prstGeom>
        </p:spPr>
      </p:pic>
      <p:sp>
        <p:nvSpPr>
          <p:cNvPr id="4" name="Slide Number Placeholder 3">
            <a:extLst>
              <a:ext uri="{FF2B5EF4-FFF2-40B4-BE49-F238E27FC236}">
                <a16:creationId xmlns:a16="http://schemas.microsoft.com/office/drawing/2014/main" id="{BD3686B9-0689-DEF7-12F1-6E6CF8A44ED6}"/>
              </a:ext>
            </a:extLst>
          </p:cNvPr>
          <p:cNvSpPr>
            <a:spLocks noGrp="1"/>
          </p:cNvSpPr>
          <p:nvPr>
            <p:ph type="sldNum" sz="quarter" idx="12"/>
          </p:nvPr>
        </p:nvSpPr>
        <p:spPr/>
        <p:txBody>
          <a:bodyPr/>
          <a:lstStyle/>
          <a:p>
            <a:fld id="{2E8C51FE-49D9-314D-9957-ABBF7DDE8782}" type="slidenum">
              <a:rPr lang="en-US" smtClean="0"/>
              <a:pPr/>
              <a:t>26</a:t>
            </a:fld>
            <a:endParaRPr lang="en-US"/>
          </a:p>
        </p:txBody>
      </p:sp>
      <p:pic>
        <p:nvPicPr>
          <p:cNvPr id="6" name="Picture 5">
            <a:extLst>
              <a:ext uri="{FF2B5EF4-FFF2-40B4-BE49-F238E27FC236}">
                <a16:creationId xmlns:a16="http://schemas.microsoft.com/office/drawing/2014/main" id="{D146B6F4-6F3D-C8F0-5CD8-9EA8A29D92CF}"/>
              </a:ext>
            </a:extLst>
          </p:cNvPr>
          <p:cNvPicPr>
            <a:picLocks noChangeAspect="1"/>
          </p:cNvPicPr>
          <p:nvPr/>
        </p:nvPicPr>
        <p:blipFill>
          <a:blip r:embed="rId3"/>
          <a:stretch>
            <a:fillRect/>
          </a:stretch>
        </p:blipFill>
        <p:spPr>
          <a:xfrm>
            <a:off x="814817" y="184440"/>
            <a:ext cx="5137398" cy="6215618"/>
          </a:xfrm>
          <a:prstGeom prst="rect">
            <a:avLst/>
          </a:prstGeom>
        </p:spPr>
      </p:pic>
      <p:pic>
        <p:nvPicPr>
          <p:cNvPr id="8" name="Picture 7">
            <a:extLst>
              <a:ext uri="{FF2B5EF4-FFF2-40B4-BE49-F238E27FC236}">
                <a16:creationId xmlns:a16="http://schemas.microsoft.com/office/drawing/2014/main" id="{86DFC34A-5EA2-F4BB-626B-3A4394F7EF1B}"/>
              </a:ext>
            </a:extLst>
          </p:cNvPr>
          <p:cNvPicPr>
            <a:picLocks noChangeAspect="1"/>
          </p:cNvPicPr>
          <p:nvPr/>
        </p:nvPicPr>
        <p:blipFill>
          <a:blip r:embed="rId4"/>
          <a:stretch>
            <a:fillRect/>
          </a:stretch>
        </p:blipFill>
        <p:spPr>
          <a:xfrm>
            <a:off x="7007519" y="1168157"/>
            <a:ext cx="4442801" cy="2689696"/>
          </a:xfrm>
          <a:prstGeom prst="rect">
            <a:avLst/>
          </a:prstGeom>
        </p:spPr>
      </p:pic>
      <p:pic>
        <p:nvPicPr>
          <p:cNvPr id="10" name="Picture 9">
            <a:extLst>
              <a:ext uri="{FF2B5EF4-FFF2-40B4-BE49-F238E27FC236}">
                <a16:creationId xmlns:a16="http://schemas.microsoft.com/office/drawing/2014/main" id="{81B185EE-4ECE-28B3-9005-CB7DFB2363B1}"/>
              </a:ext>
            </a:extLst>
          </p:cNvPr>
          <p:cNvPicPr>
            <a:picLocks noChangeAspect="1"/>
          </p:cNvPicPr>
          <p:nvPr/>
        </p:nvPicPr>
        <p:blipFill>
          <a:blip r:embed="rId5"/>
          <a:stretch>
            <a:fillRect/>
          </a:stretch>
        </p:blipFill>
        <p:spPr>
          <a:xfrm>
            <a:off x="7374791" y="3658684"/>
            <a:ext cx="3961055" cy="2689696"/>
          </a:xfrm>
          <a:prstGeom prst="rect">
            <a:avLst/>
          </a:prstGeom>
        </p:spPr>
      </p:pic>
      <p:sp>
        <p:nvSpPr>
          <p:cNvPr id="2" name="Title 2">
            <a:extLst>
              <a:ext uri="{FF2B5EF4-FFF2-40B4-BE49-F238E27FC236}">
                <a16:creationId xmlns:a16="http://schemas.microsoft.com/office/drawing/2014/main" id="{6DB3D0BB-BF0C-241E-0D30-38F65FD7E366}"/>
              </a:ext>
            </a:extLst>
          </p:cNvPr>
          <p:cNvSpPr>
            <a:spLocks noGrp="1"/>
          </p:cNvSpPr>
          <p:nvPr>
            <p:ph type="title"/>
          </p:nvPr>
        </p:nvSpPr>
        <p:spPr>
          <a:xfrm>
            <a:off x="6885005" y="333640"/>
            <a:ext cx="5261335" cy="646331"/>
          </a:xfrm>
        </p:spPr>
        <p:txBody>
          <a:bodyPr/>
          <a:lstStyle/>
          <a:p>
            <a:r>
              <a:rPr lang="en-US" dirty="0"/>
              <a:t>Design Guidelines</a:t>
            </a:r>
          </a:p>
        </p:txBody>
      </p:sp>
    </p:spTree>
    <p:extLst>
      <p:ext uri="{BB962C8B-B14F-4D97-AF65-F5344CB8AC3E}">
        <p14:creationId xmlns:p14="http://schemas.microsoft.com/office/powerpoint/2010/main" val="2484796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04BFA-FB3D-C914-8D54-13668F7461F7}"/>
              </a:ext>
            </a:extLst>
          </p:cNvPr>
          <p:cNvSpPr>
            <a:spLocks noGrp="1"/>
          </p:cNvSpPr>
          <p:nvPr>
            <p:ph type="title"/>
          </p:nvPr>
        </p:nvSpPr>
        <p:spPr/>
        <p:txBody>
          <a:bodyPr/>
          <a:lstStyle/>
          <a:p>
            <a:r>
              <a:rPr lang="en-US" dirty="0"/>
              <a:t>Future</a:t>
            </a:r>
          </a:p>
        </p:txBody>
      </p:sp>
      <p:sp>
        <p:nvSpPr>
          <p:cNvPr id="3" name="Slide Number Placeholder 2">
            <a:extLst>
              <a:ext uri="{FF2B5EF4-FFF2-40B4-BE49-F238E27FC236}">
                <a16:creationId xmlns:a16="http://schemas.microsoft.com/office/drawing/2014/main" id="{3B8EAF09-CEF8-5D34-027D-FD4DDD088519}"/>
              </a:ext>
            </a:extLst>
          </p:cNvPr>
          <p:cNvSpPr>
            <a:spLocks noGrp="1"/>
          </p:cNvSpPr>
          <p:nvPr>
            <p:ph type="sldNum" sz="quarter" idx="12"/>
          </p:nvPr>
        </p:nvSpPr>
        <p:spPr/>
        <p:txBody>
          <a:bodyPr/>
          <a:lstStyle/>
          <a:p>
            <a:fld id="{2E8C51FE-49D9-314D-9957-ABBF7DDE8782}" type="slidenum">
              <a:rPr lang="en-US" smtClean="0"/>
              <a:pPr/>
              <a:t>27</a:t>
            </a:fld>
            <a:endParaRPr lang="en-US" dirty="0"/>
          </a:p>
        </p:txBody>
      </p:sp>
    </p:spTree>
    <p:extLst>
      <p:ext uri="{BB962C8B-B14F-4D97-AF65-F5344CB8AC3E}">
        <p14:creationId xmlns:p14="http://schemas.microsoft.com/office/powerpoint/2010/main" val="2805224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2A89E99-9CE7-39AC-89C0-DC255570B8F0}"/>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B1BDF6F6-466A-0F30-ED01-1C5CF0218DE2}"/>
              </a:ext>
            </a:extLst>
          </p:cNvPr>
          <p:cNvPicPr>
            <a:picLocks noChangeAspect="1"/>
          </p:cNvPicPr>
          <p:nvPr/>
        </p:nvPicPr>
        <p:blipFill>
          <a:blip r:embed="rId2"/>
          <a:srcRect l="16058" r="13437"/>
          <a:stretch>
            <a:fillRect/>
          </a:stretch>
        </p:blipFill>
        <p:spPr>
          <a:xfrm>
            <a:off x="0" y="10"/>
            <a:ext cx="3420872"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8" name="TextBox 7">
            <a:extLst>
              <a:ext uri="{FF2B5EF4-FFF2-40B4-BE49-F238E27FC236}">
                <a16:creationId xmlns:a16="http://schemas.microsoft.com/office/drawing/2014/main" id="{91C2434A-14B0-4F23-7672-2F46524BD25C}"/>
              </a:ext>
            </a:extLst>
          </p:cNvPr>
          <p:cNvSpPr txBox="1"/>
          <p:nvPr/>
        </p:nvSpPr>
        <p:spPr>
          <a:xfrm>
            <a:off x="3624072" y="1128611"/>
            <a:ext cx="8567928" cy="5258465"/>
          </a:xfrm>
          <a:prstGeom prst="rect">
            <a:avLst/>
          </a:prstGeom>
        </p:spPr>
        <p:txBody>
          <a:bodyPr vert="horz" lIns="91440" tIns="45720" rIns="91440" bIns="45720" rtlCol="0">
            <a:normAutofit/>
          </a:bodyPr>
          <a:lstStyle/>
          <a:p>
            <a:pPr marL="285750" lvl="0" indent="-228600">
              <a:lnSpc>
                <a:spcPct val="90000"/>
              </a:lnSpc>
              <a:spcAft>
                <a:spcPts val="600"/>
              </a:spcAft>
              <a:buFont typeface="Arial" panose="020B0604020202020204" pitchFamily="34" charset="0"/>
              <a:buChar char="•"/>
            </a:pPr>
            <a:r>
              <a:rPr lang="en-US" dirty="0"/>
              <a:t>Be Prepared for fires during operations and tests when using hardware with oxygen</a:t>
            </a:r>
          </a:p>
          <a:p>
            <a:pPr marL="742950" lvl="1" indent="-228600">
              <a:lnSpc>
                <a:spcPct val="90000"/>
              </a:lnSpc>
              <a:spcAft>
                <a:spcPts val="600"/>
              </a:spcAft>
              <a:buFont typeface="Arial" panose="020B0604020202020204" pitchFamily="34" charset="0"/>
              <a:buChar char="•"/>
            </a:pPr>
            <a:r>
              <a:rPr lang="en-US" dirty="0"/>
              <a:t>Use good Facility Design, System Design, PPE, Hazard Controls, Procedures, Cleanliness- personal/system</a:t>
            </a:r>
          </a:p>
          <a:p>
            <a:pPr marL="285750" indent="-228600">
              <a:lnSpc>
                <a:spcPct val="90000"/>
              </a:lnSpc>
              <a:spcAft>
                <a:spcPts val="600"/>
              </a:spcAft>
              <a:buFont typeface="Arial" panose="020B0604020202020204" pitchFamily="34" charset="0"/>
              <a:buChar char="•"/>
            </a:pPr>
            <a:r>
              <a:rPr lang="en-US" dirty="0"/>
              <a:t>Materials choices directly affect system mechanical performance and fire risk</a:t>
            </a:r>
          </a:p>
          <a:p>
            <a:pPr marL="285750" indent="-228600">
              <a:lnSpc>
                <a:spcPct val="90000"/>
              </a:lnSpc>
              <a:spcAft>
                <a:spcPts val="600"/>
              </a:spcAft>
              <a:buFont typeface="Arial" panose="020B0604020202020204" pitchFamily="34" charset="0"/>
              <a:buChar char="•"/>
            </a:pPr>
            <a:r>
              <a:rPr lang="en-US" dirty="0"/>
              <a:t>Safe use of flammable materials in oxygen service is possible if ignition mechanisms are understood and controlled</a:t>
            </a:r>
          </a:p>
          <a:p>
            <a:pPr marL="285750" indent="-228600">
              <a:lnSpc>
                <a:spcPct val="90000"/>
              </a:lnSpc>
              <a:spcAft>
                <a:spcPts val="600"/>
              </a:spcAft>
              <a:buFont typeface="Arial" panose="020B0604020202020204" pitchFamily="34" charset="0"/>
              <a:buChar char="•"/>
            </a:pPr>
            <a:r>
              <a:rPr lang="en-US" dirty="0"/>
              <a:t>Training is essential to understanding safe design, operations, and maintenance of oxygen systems. Not just for engineers, but technicians and operators also…</a:t>
            </a:r>
          </a:p>
          <a:p>
            <a:pPr marL="742950" lvl="1" indent="-228600">
              <a:lnSpc>
                <a:spcPct val="90000"/>
              </a:lnSpc>
              <a:spcAft>
                <a:spcPts val="600"/>
              </a:spcAft>
              <a:buFont typeface="Arial" panose="020B0604020202020204" pitchFamily="34" charset="0"/>
              <a:buChar char="•"/>
            </a:pPr>
            <a:r>
              <a:rPr lang="en-US" dirty="0"/>
              <a:t>The most common time for fire in O2 systems is commissioning and after maintenance</a:t>
            </a:r>
          </a:p>
          <a:p>
            <a:pPr marL="742950" lvl="1" indent="-228600">
              <a:lnSpc>
                <a:spcPct val="90000"/>
              </a:lnSpc>
              <a:spcAft>
                <a:spcPts val="600"/>
              </a:spcAft>
              <a:buFont typeface="Arial" panose="020B0604020202020204" pitchFamily="34" charset="0"/>
              <a:buChar char="•"/>
            </a:pPr>
            <a:r>
              <a:rPr lang="en-US" dirty="0"/>
              <a:t>Materials substitution of </a:t>
            </a:r>
            <a:r>
              <a:rPr lang="en-US" dirty="0" err="1"/>
              <a:t>softgoods</a:t>
            </a:r>
            <a:r>
              <a:rPr lang="en-US" dirty="0"/>
              <a:t> and lubrication are most likely to happen during maintenance</a:t>
            </a:r>
          </a:p>
          <a:p>
            <a:pPr marL="285750" indent="-228600">
              <a:lnSpc>
                <a:spcPct val="90000"/>
              </a:lnSpc>
              <a:spcAft>
                <a:spcPts val="600"/>
              </a:spcAft>
              <a:buFont typeface="Arial" panose="020B0604020202020204" pitchFamily="34" charset="0"/>
              <a:buChar char="•"/>
            </a:pPr>
            <a:r>
              <a:rPr lang="en-US" dirty="0"/>
              <a:t>Documentation of the reasons for design decisions are very important to future teams</a:t>
            </a:r>
          </a:p>
          <a:p>
            <a:pPr marL="285750" indent="-228600">
              <a:lnSpc>
                <a:spcPct val="90000"/>
              </a:lnSpc>
              <a:spcAft>
                <a:spcPts val="600"/>
              </a:spcAft>
              <a:buFont typeface="Arial" panose="020B0604020202020204" pitchFamily="34" charset="0"/>
              <a:buChar char="•"/>
            </a:pPr>
            <a:r>
              <a:rPr lang="en-US" dirty="0"/>
              <a:t>Schedule pressure is not a valid reason to skip steps that are safety critical </a:t>
            </a:r>
          </a:p>
        </p:txBody>
      </p:sp>
      <p:sp>
        <p:nvSpPr>
          <p:cNvPr id="4" name="Slide Number Placeholder 3">
            <a:extLst>
              <a:ext uri="{FF2B5EF4-FFF2-40B4-BE49-F238E27FC236}">
                <a16:creationId xmlns:a16="http://schemas.microsoft.com/office/drawing/2014/main" id="{BBBAF8F0-29FB-50BF-5754-FD76DAC1EE1C}"/>
              </a:ext>
            </a:extLst>
          </p:cNvPr>
          <p:cNvSpPr>
            <a:spLocks noGrp="1"/>
          </p:cNvSpPr>
          <p:nvPr>
            <p:ph type="sldNum" sz="quarter" idx="12"/>
          </p:nvPr>
        </p:nvSpPr>
        <p:spPr/>
        <p:txBody>
          <a:bodyPr vert="horz" lIns="91440" tIns="45720" rIns="91440" bIns="45720" rtlCol="0" anchor="ctr">
            <a:normAutofit/>
          </a:bodyPr>
          <a:lstStyle/>
          <a:p>
            <a:pPr>
              <a:spcAft>
                <a:spcPts val="600"/>
              </a:spcAft>
              <a:defRPr/>
            </a:pPr>
            <a:fld id="{2E8C51FE-49D9-314D-9957-ABBF7DDE8782}" type="slidenum">
              <a:rPr lang="en-US">
                <a:solidFill>
                  <a:prstClr val="black">
                    <a:tint val="75000"/>
                  </a:prstClr>
                </a:solidFill>
                <a:latin typeface="Calibri" panose="020F0502020204030204"/>
                <a:cs typeface="+mn-cs"/>
              </a:rPr>
              <a:pPr>
                <a:spcAft>
                  <a:spcPts val="600"/>
                </a:spcAft>
                <a:defRPr/>
              </a:pPr>
              <a:t>28</a:t>
            </a:fld>
            <a:endParaRPr lang="en-US">
              <a:solidFill>
                <a:prstClr val="black">
                  <a:tint val="75000"/>
                </a:prstClr>
              </a:solidFill>
              <a:latin typeface="Calibri" panose="020F0502020204030204"/>
              <a:cs typeface="+mn-cs"/>
            </a:endParaRPr>
          </a:p>
        </p:txBody>
      </p:sp>
      <p:sp>
        <p:nvSpPr>
          <p:cNvPr id="5" name="Title 1">
            <a:extLst>
              <a:ext uri="{FF2B5EF4-FFF2-40B4-BE49-F238E27FC236}">
                <a16:creationId xmlns:a16="http://schemas.microsoft.com/office/drawing/2014/main" id="{D99B6DB2-50B0-AA98-476C-8214CABB1ECE}"/>
              </a:ext>
            </a:extLst>
          </p:cNvPr>
          <p:cNvSpPr txBox="1">
            <a:spLocks/>
          </p:cNvSpPr>
          <p:nvPr/>
        </p:nvSpPr>
        <p:spPr>
          <a:xfrm>
            <a:off x="4336315" y="259308"/>
            <a:ext cx="7105559" cy="85167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pPr>
              <a:spcAft>
                <a:spcPts val="600"/>
              </a:spcAft>
            </a:pPr>
            <a:r>
              <a:rPr lang="en-US" sz="5400" dirty="0">
                <a:latin typeface="+mj-lt"/>
                <a:cs typeface="+mj-cs"/>
              </a:rPr>
              <a:t>Key Points To Remember</a:t>
            </a:r>
          </a:p>
        </p:txBody>
      </p:sp>
    </p:spTree>
    <p:extLst>
      <p:ext uri="{BB962C8B-B14F-4D97-AF65-F5344CB8AC3E}">
        <p14:creationId xmlns:p14="http://schemas.microsoft.com/office/powerpoint/2010/main" val="660175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FE0912-21A0-7F19-80F1-B4E098063A63}"/>
              </a:ext>
            </a:extLst>
          </p:cNvPr>
          <p:cNvSpPr>
            <a:spLocks noGrp="1"/>
          </p:cNvSpPr>
          <p:nvPr>
            <p:ph idx="1"/>
          </p:nvPr>
        </p:nvSpPr>
        <p:spPr>
          <a:xfrm>
            <a:off x="93481" y="1327738"/>
            <a:ext cx="8802356" cy="5488682"/>
          </a:xfrm>
        </p:spPr>
        <p:txBody>
          <a:bodyPr/>
          <a:lstStyle/>
          <a:p>
            <a:pPr marL="285750" lvl="0" indent="-228600">
              <a:lnSpc>
                <a:spcPct val="90000"/>
              </a:lnSpc>
              <a:spcAft>
                <a:spcPts val="600"/>
              </a:spcAft>
              <a:buFont typeface="Arial" panose="020B0604020202020204" pitchFamily="34" charset="0"/>
              <a:buChar char="•"/>
            </a:pPr>
            <a:r>
              <a:rPr lang="en-US" sz="1600" dirty="0"/>
              <a:t>Oxygen Compatibility Assessments (OCAs) are the tool for identifying and mitigating hazards in oxygen components and systems </a:t>
            </a:r>
            <a:r>
              <a:rPr lang="en-US" sz="1600" b="1" dirty="0"/>
              <a:t>as designed</a:t>
            </a:r>
            <a:r>
              <a:rPr lang="en-US" sz="1600" dirty="0"/>
              <a:t>. </a:t>
            </a:r>
          </a:p>
          <a:p>
            <a:pPr marL="285750" lvl="0" indent="-228600">
              <a:lnSpc>
                <a:spcPct val="90000"/>
              </a:lnSpc>
              <a:spcAft>
                <a:spcPts val="600"/>
              </a:spcAft>
              <a:buFont typeface="Arial" panose="020B0604020202020204" pitchFamily="34" charset="0"/>
              <a:buChar char="•"/>
            </a:pPr>
            <a:r>
              <a:rPr lang="en-US" sz="1600" dirty="0"/>
              <a:t>OCAs are not a replacement for rigorous qualification and acceptance testing for </a:t>
            </a:r>
            <a:r>
              <a:rPr lang="en-US" sz="1600" b="1" dirty="0"/>
              <a:t>systems as-built using oxygen!!!</a:t>
            </a:r>
          </a:p>
          <a:p>
            <a:pPr marL="742950" lvl="1" indent="-228600">
              <a:spcAft>
                <a:spcPts val="600"/>
              </a:spcAft>
              <a:buFont typeface="Arial" panose="020B0604020202020204" pitchFamily="34" charset="0"/>
              <a:buChar char="•"/>
            </a:pPr>
            <a:r>
              <a:rPr lang="en-US" sz="1600" dirty="0"/>
              <a:t>Testing and operating with oxygen in systems prior to flight is essential to understand the unique interactions between components and materials configuration.</a:t>
            </a:r>
          </a:p>
          <a:p>
            <a:pPr marL="742950" lvl="1" indent="-228600">
              <a:spcAft>
                <a:spcPts val="600"/>
              </a:spcAft>
              <a:buFont typeface="Arial" panose="020B0604020202020204" pitchFamily="34" charset="0"/>
              <a:buChar char="•"/>
            </a:pPr>
            <a:r>
              <a:rPr lang="en-US" sz="1600" dirty="0"/>
              <a:t>Think about the effect of off-nominal conditions and contamination upfront</a:t>
            </a:r>
          </a:p>
          <a:p>
            <a:pPr marL="285750" lvl="0" indent="-228600">
              <a:lnSpc>
                <a:spcPct val="90000"/>
              </a:lnSpc>
              <a:spcAft>
                <a:spcPts val="600"/>
              </a:spcAft>
              <a:buFont typeface="Arial" panose="020B0604020202020204" pitchFamily="34" charset="0"/>
              <a:buChar char="•"/>
            </a:pPr>
            <a:r>
              <a:rPr lang="en-US" sz="1600" dirty="0"/>
              <a:t>In the lead up to an anomaly there are usually many overlapping factors. Normalizing of deviation, and missed mechanical performance symptoms are almost always present prior to failure.</a:t>
            </a:r>
          </a:p>
          <a:p>
            <a:pPr marL="742950" lvl="1" indent="-228600">
              <a:spcAft>
                <a:spcPts val="600"/>
              </a:spcAft>
              <a:buFont typeface="Arial" panose="020B0604020202020204" pitchFamily="34" charset="0"/>
              <a:buChar char="•"/>
            </a:pPr>
            <a:r>
              <a:rPr lang="en-US" sz="1600" dirty="0"/>
              <a:t>Tear down of hardware is essential to identify mechanical wear and partial ignitions</a:t>
            </a:r>
          </a:p>
          <a:p>
            <a:pPr marL="285750" indent="-228600">
              <a:lnSpc>
                <a:spcPct val="90000"/>
              </a:lnSpc>
              <a:spcAft>
                <a:spcPts val="600"/>
              </a:spcAft>
              <a:buFont typeface="Arial" panose="020B0604020202020204" pitchFamily="34" charset="0"/>
              <a:buChar char="•"/>
            </a:pPr>
            <a:r>
              <a:rPr lang="en-US" sz="1600" dirty="0"/>
              <a:t>Historical failures have come at great cost, and taught us what to avoid in the future</a:t>
            </a:r>
          </a:p>
          <a:p>
            <a:pPr marL="742950" lvl="1" indent="-228600">
              <a:spcAft>
                <a:spcPts val="600"/>
              </a:spcAft>
              <a:buFont typeface="Arial" panose="020B0604020202020204" pitchFamily="34" charset="0"/>
              <a:buChar char="•"/>
            </a:pPr>
            <a:r>
              <a:rPr lang="en-US" sz="1600" dirty="0"/>
              <a:t>Failures in flight are seldom cost effective</a:t>
            </a:r>
          </a:p>
          <a:p>
            <a:pPr marL="285750" indent="-228600">
              <a:lnSpc>
                <a:spcPct val="90000"/>
              </a:lnSpc>
              <a:spcAft>
                <a:spcPts val="600"/>
              </a:spcAft>
              <a:buFont typeface="Arial" panose="020B0604020202020204" pitchFamily="34" charset="0"/>
              <a:buChar char="•"/>
            </a:pPr>
            <a:r>
              <a:rPr lang="en-US" sz="1600" b="1" dirty="0"/>
              <a:t>Never have the crew screen for your failures</a:t>
            </a:r>
          </a:p>
          <a:p>
            <a:pPr marL="285750" indent="-228600">
              <a:lnSpc>
                <a:spcPct val="90000"/>
              </a:lnSpc>
              <a:spcAft>
                <a:spcPts val="600"/>
              </a:spcAft>
              <a:buFont typeface="Arial" panose="020B0604020202020204" pitchFamily="34" charset="0"/>
              <a:buChar char="•"/>
            </a:pPr>
            <a:endParaRPr lang="en-US" sz="1600" dirty="0"/>
          </a:p>
          <a:p>
            <a:endParaRPr lang="en-US" dirty="0"/>
          </a:p>
        </p:txBody>
      </p:sp>
      <p:sp>
        <p:nvSpPr>
          <p:cNvPr id="4" name="Slide Number Placeholder 3">
            <a:extLst>
              <a:ext uri="{FF2B5EF4-FFF2-40B4-BE49-F238E27FC236}">
                <a16:creationId xmlns:a16="http://schemas.microsoft.com/office/drawing/2014/main" id="{2172FC86-9B7D-F169-F6DB-D5BBDDF6B99B}"/>
              </a:ext>
            </a:extLst>
          </p:cNvPr>
          <p:cNvSpPr>
            <a:spLocks noGrp="1"/>
          </p:cNvSpPr>
          <p:nvPr>
            <p:ph type="sldNum" sz="quarter" idx="12"/>
          </p:nvPr>
        </p:nvSpPr>
        <p:spPr/>
        <p:txBody>
          <a:bodyPr/>
          <a:lstStyle/>
          <a:p>
            <a:fld id="{2E8C51FE-49D9-314D-9957-ABBF7DDE8782}" type="slidenum">
              <a:rPr lang="en-US" smtClean="0"/>
              <a:pPr/>
              <a:t>29</a:t>
            </a:fld>
            <a:endParaRPr lang="en-US" dirty="0"/>
          </a:p>
        </p:txBody>
      </p:sp>
      <p:pic>
        <p:nvPicPr>
          <p:cNvPr id="6" name="Picture 5">
            <a:extLst>
              <a:ext uri="{FF2B5EF4-FFF2-40B4-BE49-F238E27FC236}">
                <a16:creationId xmlns:a16="http://schemas.microsoft.com/office/drawing/2014/main" id="{1A8B6BD3-4C34-03A3-AF98-B7659511568C}"/>
              </a:ext>
            </a:extLst>
          </p:cNvPr>
          <p:cNvPicPr>
            <a:picLocks noChangeAspect="1"/>
          </p:cNvPicPr>
          <p:nvPr/>
        </p:nvPicPr>
        <p:blipFill>
          <a:blip r:embed="rId2"/>
          <a:srcRect l="7176" r="8708"/>
          <a:stretch>
            <a:fillRect/>
          </a:stretch>
        </p:blipFill>
        <p:spPr>
          <a:xfrm>
            <a:off x="9072880" y="0"/>
            <a:ext cx="3850639"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
        <p:nvSpPr>
          <p:cNvPr id="8" name="Title 1">
            <a:extLst>
              <a:ext uri="{FF2B5EF4-FFF2-40B4-BE49-F238E27FC236}">
                <a16:creationId xmlns:a16="http://schemas.microsoft.com/office/drawing/2014/main" id="{34E55ED6-C6A9-CC22-4A3F-4A6395B1465F}"/>
              </a:ext>
            </a:extLst>
          </p:cNvPr>
          <p:cNvSpPr txBox="1">
            <a:spLocks noGrp="1"/>
          </p:cNvSpPr>
          <p:nvPr>
            <p:ph type="title"/>
          </p:nvPr>
        </p:nvSpPr>
        <p:spPr>
          <a:xfrm>
            <a:off x="552963" y="227013"/>
            <a:ext cx="7575595" cy="83978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pPr>
              <a:spcAft>
                <a:spcPts val="600"/>
              </a:spcAft>
            </a:pPr>
            <a:r>
              <a:rPr lang="en-US" sz="5400" dirty="0">
                <a:latin typeface="+mj-lt"/>
                <a:cs typeface="+mj-cs"/>
              </a:rPr>
              <a:t>Key Points To Remember</a:t>
            </a:r>
          </a:p>
        </p:txBody>
      </p:sp>
    </p:spTree>
    <p:extLst>
      <p:ext uri="{BB962C8B-B14F-4D97-AF65-F5344CB8AC3E}">
        <p14:creationId xmlns:p14="http://schemas.microsoft.com/office/powerpoint/2010/main" val="2547145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B71B6-5590-1756-7078-19153FD31E15}"/>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E4CA3E62-E74B-4025-8942-5F260B634E78}"/>
              </a:ext>
            </a:extLst>
          </p:cNvPr>
          <p:cNvPicPr>
            <a:picLocks noChangeAspect="1"/>
          </p:cNvPicPr>
          <p:nvPr/>
        </p:nvPicPr>
        <p:blipFill>
          <a:blip r:embed="rId2"/>
          <a:srcRect r="15333"/>
          <a:stretch>
            <a:fillRect/>
          </a:stretch>
        </p:blipFill>
        <p:spPr>
          <a:xfrm>
            <a:off x="6096010" y="10"/>
            <a:ext cx="6095999" cy="6857990"/>
          </a:xfrm>
          <a:custGeom>
            <a:avLst/>
            <a:gdLst/>
            <a:ahLst/>
            <a:cxnLst/>
            <a:rect l="l" t="t" r="r" b="b"/>
            <a:pathLst>
              <a:path w="6095999" h="6858000">
                <a:moveTo>
                  <a:pt x="0" y="0"/>
                </a:moveTo>
                <a:lnTo>
                  <a:pt x="6095999" y="0"/>
                </a:lnTo>
                <a:lnTo>
                  <a:pt x="6095999" y="6858000"/>
                </a:lnTo>
                <a:lnTo>
                  <a:pt x="0" y="6858000"/>
                </a:lnTo>
                <a:lnTo>
                  <a:pt x="0" y="6857999"/>
                </a:lnTo>
                <a:lnTo>
                  <a:pt x="4220980" y="6857999"/>
                </a:lnTo>
                <a:lnTo>
                  <a:pt x="4213164" y="6851010"/>
                </a:lnTo>
                <a:cubicBezTo>
                  <a:pt x="4181666" y="6825777"/>
                  <a:pt x="4066661" y="6744343"/>
                  <a:pt x="4062999" y="6737842"/>
                </a:cubicBezTo>
                <a:cubicBezTo>
                  <a:pt x="4024279" y="6693220"/>
                  <a:pt x="4060463" y="6731339"/>
                  <a:pt x="3994350" y="6686435"/>
                </a:cubicBezTo>
                <a:cubicBezTo>
                  <a:pt x="3947033" y="6670674"/>
                  <a:pt x="3899856" y="6566625"/>
                  <a:pt x="3859426" y="6512643"/>
                </a:cubicBezTo>
                <a:cubicBezTo>
                  <a:pt x="3843619" y="6494605"/>
                  <a:pt x="3819111" y="6476220"/>
                  <a:pt x="3795266" y="6469055"/>
                </a:cubicBezTo>
                <a:cubicBezTo>
                  <a:pt x="3772240" y="6479507"/>
                  <a:pt x="3769424" y="6446115"/>
                  <a:pt x="3752228" y="6440526"/>
                </a:cubicBezTo>
                <a:cubicBezTo>
                  <a:pt x="3742060" y="6447641"/>
                  <a:pt x="3719048" y="6424775"/>
                  <a:pt x="3716355" y="6414007"/>
                </a:cubicBezTo>
                <a:cubicBezTo>
                  <a:pt x="3729286" y="6392352"/>
                  <a:pt x="3629924" y="6387100"/>
                  <a:pt x="3629916" y="6370687"/>
                </a:cubicBezTo>
                <a:cubicBezTo>
                  <a:pt x="3600280" y="6362353"/>
                  <a:pt x="3495200" y="6368444"/>
                  <a:pt x="3479034" y="6339494"/>
                </a:cubicBezTo>
                <a:cubicBezTo>
                  <a:pt x="3420435" y="6317314"/>
                  <a:pt x="3345614" y="6290932"/>
                  <a:pt x="3319627" y="6285893"/>
                </a:cubicBezTo>
                <a:cubicBezTo>
                  <a:pt x="3282294" y="6327705"/>
                  <a:pt x="3185936" y="6185255"/>
                  <a:pt x="3075494" y="6164273"/>
                </a:cubicBezTo>
                <a:cubicBezTo>
                  <a:pt x="3059427" y="6166243"/>
                  <a:pt x="3051440" y="6164859"/>
                  <a:pt x="3050019" y="6153683"/>
                </a:cubicBezTo>
                <a:cubicBezTo>
                  <a:pt x="3016030" y="6146243"/>
                  <a:pt x="2991340" y="6114870"/>
                  <a:pt x="2963636" y="6123708"/>
                </a:cubicBezTo>
                <a:cubicBezTo>
                  <a:pt x="2928425" y="6105855"/>
                  <a:pt x="2947049" y="6092097"/>
                  <a:pt x="2914912" y="6078439"/>
                </a:cubicBezTo>
                <a:lnTo>
                  <a:pt x="2770812" y="6041758"/>
                </a:lnTo>
                <a:cubicBezTo>
                  <a:pt x="2750466" y="6034724"/>
                  <a:pt x="2729222" y="6014032"/>
                  <a:pt x="2708585" y="6007728"/>
                </a:cubicBezTo>
                <a:lnTo>
                  <a:pt x="2687072" y="6003931"/>
                </a:lnTo>
                <a:lnTo>
                  <a:pt x="2674457" y="5991515"/>
                </a:lnTo>
                <a:cubicBezTo>
                  <a:pt x="2668773" y="5988707"/>
                  <a:pt x="2661696" y="5988167"/>
                  <a:pt x="2652298" y="5991525"/>
                </a:cubicBezTo>
                <a:cubicBezTo>
                  <a:pt x="2634345" y="5986939"/>
                  <a:pt x="2583809" y="5969299"/>
                  <a:pt x="2566743" y="5963996"/>
                </a:cubicBezTo>
                <a:lnTo>
                  <a:pt x="2549903" y="5959709"/>
                </a:lnTo>
                <a:lnTo>
                  <a:pt x="2542177" y="5951723"/>
                </a:lnTo>
                <a:cubicBezTo>
                  <a:pt x="2529898" y="5945994"/>
                  <a:pt x="2498812" y="5935402"/>
                  <a:pt x="2476225" y="5925338"/>
                </a:cubicBezTo>
                <a:cubicBezTo>
                  <a:pt x="2457810" y="5911056"/>
                  <a:pt x="2433846" y="5899348"/>
                  <a:pt x="2406656" y="5891344"/>
                </a:cubicBezTo>
                <a:cubicBezTo>
                  <a:pt x="2400991" y="5896275"/>
                  <a:pt x="2393612" y="5885783"/>
                  <a:pt x="2389160" y="5883030"/>
                </a:cubicBezTo>
                <a:cubicBezTo>
                  <a:pt x="2387458" y="5886701"/>
                  <a:pt x="2375233" y="5885881"/>
                  <a:pt x="2372540" y="5881920"/>
                </a:cubicBezTo>
                <a:cubicBezTo>
                  <a:pt x="2293168" y="5849488"/>
                  <a:pt x="2325743" y="5894734"/>
                  <a:pt x="2283811" y="5862541"/>
                </a:cubicBezTo>
                <a:cubicBezTo>
                  <a:pt x="2275730" y="5859531"/>
                  <a:pt x="2268484" y="5859925"/>
                  <a:pt x="2261759" y="5861764"/>
                </a:cubicBezTo>
                <a:lnTo>
                  <a:pt x="2219265" y="5849327"/>
                </a:lnTo>
                <a:cubicBezTo>
                  <a:pt x="2203078" y="5842651"/>
                  <a:pt x="2185672" y="5837119"/>
                  <a:pt x="2167456" y="5832891"/>
                </a:cubicBezTo>
                <a:cubicBezTo>
                  <a:pt x="2161387" y="5839963"/>
                  <a:pt x="2149583" y="5826532"/>
                  <a:pt x="2143288" y="5823218"/>
                </a:cubicBezTo>
                <a:cubicBezTo>
                  <a:pt x="2141966" y="5828274"/>
                  <a:pt x="2126227" y="5828196"/>
                  <a:pt x="2121889" y="5823116"/>
                </a:cubicBezTo>
                <a:cubicBezTo>
                  <a:pt x="2013448" y="5786297"/>
                  <a:pt x="2065303" y="5844161"/>
                  <a:pt x="2004548" y="5804552"/>
                </a:cubicBezTo>
                <a:cubicBezTo>
                  <a:pt x="1993575" y="5801194"/>
                  <a:pt x="1984449" y="5802325"/>
                  <a:pt x="1976317" y="5805346"/>
                </a:cubicBezTo>
                <a:lnTo>
                  <a:pt x="1960968" y="5813703"/>
                </a:lnTo>
                <a:lnTo>
                  <a:pt x="1951886" y="5808313"/>
                </a:lnTo>
                <a:cubicBezTo>
                  <a:pt x="1914205" y="5801767"/>
                  <a:pt x="1900427" y="5810657"/>
                  <a:pt x="1881129" y="5796205"/>
                </a:cubicBezTo>
                <a:cubicBezTo>
                  <a:pt x="1847467" y="5788576"/>
                  <a:pt x="1808824" y="5783942"/>
                  <a:pt x="1778393" y="5776687"/>
                </a:cubicBezTo>
                <a:cubicBezTo>
                  <a:pt x="1764338" y="5756704"/>
                  <a:pt x="1721542" y="5761928"/>
                  <a:pt x="1698544" y="5752677"/>
                </a:cubicBezTo>
                <a:cubicBezTo>
                  <a:pt x="1688689" y="5744367"/>
                  <a:pt x="1680710" y="5741898"/>
                  <a:pt x="1667763" y="5746936"/>
                </a:cubicBezTo>
                <a:cubicBezTo>
                  <a:pt x="1622782" y="5706970"/>
                  <a:pt x="1636232" y="5740258"/>
                  <a:pt x="1589890" y="5720079"/>
                </a:cubicBezTo>
                <a:cubicBezTo>
                  <a:pt x="1550522" y="5700408"/>
                  <a:pt x="1504390" y="5684235"/>
                  <a:pt x="1470745" y="5647268"/>
                </a:cubicBezTo>
                <a:cubicBezTo>
                  <a:pt x="1465307" y="5637473"/>
                  <a:pt x="1447590" y="5631171"/>
                  <a:pt x="1431171" y="5633192"/>
                </a:cubicBezTo>
                <a:cubicBezTo>
                  <a:pt x="1428344" y="5633540"/>
                  <a:pt x="1425665" y="5634127"/>
                  <a:pt x="1423215" y="5634934"/>
                </a:cubicBezTo>
                <a:cubicBezTo>
                  <a:pt x="1404063" y="5609561"/>
                  <a:pt x="1384477" y="5616951"/>
                  <a:pt x="1377158" y="5600720"/>
                </a:cubicBezTo>
                <a:cubicBezTo>
                  <a:pt x="1337416" y="5587406"/>
                  <a:pt x="1299119" y="5594952"/>
                  <a:pt x="1292001" y="5580595"/>
                </a:cubicBezTo>
                <a:cubicBezTo>
                  <a:pt x="1270404" y="5577445"/>
                  <a:pt x="1236263" y="5586393"/>
                  <a:pt x="1224877" y="5570207"/>
                </a:cubicBezTo>
                <a:cubicBezTo>
                  <a:pt x="1218892" y="5580643"/>
                  <a:pt x="1203320" y="5557444"/>
                  <a:pt x="1188481" y="5562311"/>
                </a:cubicBezTo>
                <a:cubicBezTo>
                  <a:pt x="1177571" y="5566931"/>
                  <a:pt x="1170302" y="5560971"/>
                  <a:pt x="1160620" y="5558862"/>
                </a:cubicBezTo>
                <a:cubicBezTo>
                  <a:pt x="1146504" y="5561577"/>
                  <a:pt x="1106544" y="5545833"/>
                  <a:pt x="1097113" y="5537725"/>
                </a:cubicBezTo>
                <a:cubicBezTo>
                  <a:pt x="1076260" y="5511528"/>
                  <a:pt x="1012618" y="5517876"/>
                  <a:pt x="994944" y="5497522"/>
                </a:cubicBezTo>
                <a:cubicBezTo>
                  <a:pt x="987638" y="5493756"/>
                  <a:pt x="980141" y="5491480"/>
                  <a:pt x="972567" y="5490138"/>
                </a:cubicBezTo>
                <a:lnTo>
                  <a:pt x="927036" y="5488921"/>
                </a:lnTo>
                <a:lnTo>
                  <a:pt x="905198" y="5488488"/>
                </a:lnTo>
                <a:cubicBezTo>
                  <a:pt x="920127" y="5466532"/>
                  <a:pt x="847550" y="5479119"/>
                  <a:pt x="871473" y="5463326"/>
                </a:cubicBezTo>
                <a:cubicBezTo>
                  <a:pt x="835241" y="5455796"/>
                  <a:pt x="824844" y="5441869"/>
                  <a:pt x="787335" y="5431076"/>
                </a:cubicBezTo>
                <a:lnTo>
                  <a:pt x="646418" y="5398569"/>
                </a:lnTo>
                <a:cubicBezTo>
                  <a:pt x="594533" y="5378172"/>
                  <a:pt x="569175" y="5376706"/>
                  <a:pt x="522316" y="5365133"/>
                </a:cubicBezTo>
                <a:cubicBezTo>
                  <a:pt x="485699" y="5316148"/>
                  <a:pt x="451396" y="5327743"/>
                  <a:pt x="425051" y="5295085"/>
                </a:cubicBezTo>
                <a:cubicBezTo>
                  <a:pt x="373115" y="5280721"/>
                  <a:pt x="376598" y="5265782"/>
                  <a:pt x="318461" y="5265657"/>
                </a:cubicBezTo>
                <a:lnTo>
                  <a:pt x="266536" y="5232252"/>
                </a:lnTo>
                <a:cubicBezTo>
                  <a:pt x="254867" y="5225616"/>
                  <a:pt x="251642" y="5227516"/>
                  <a:pt x="248444" y="5225838"/>
                </a:cubicBezTo>
                <a:lnTo>
                  <a:pt x="247345" y="5222181"/>
                </a:lnTo>
                <a:lnTo>
                  <a:pt x="237345" y="5217023"/>
                </a:lnTo>
                <a:lnTo>
                  <a:pt x="219603" y="5204977"/>
                </a:lnTo>
                <a:lnTo>
                  <a:pt x="214443" y="5204489"/>
                </a:lnTo>
                <a:lnTo>
                  <a:pt x="184816" y="5189073"/>
                </a:lnTo>
                <a:lnTo>
                  <a:pt x="183534" y="5189699"/>
                </a:lnTo>
                <a:cubicBezTo>
                  <a:pt x="179981" y="5190754"/>
                  <a:pt x="176085" y="5190869"/>
                  <a:pt x="171363" y="5189023"/>
                </a:cubicBezTo>
                <a:cubicBezTo>
                  <a:pt x="165797" y="5204157"/>
                  <a:pt x="163531" y="5192594"/>
                  <a:pt x="150096" y="5185813"/>
                </a:cubicBezTo>
                <a:lnTo>
                  <a:pt x="59253" y="5172817"/>
                </a:lnTo>
                <a:lnTo>
                  <a:pt x="52526" y="5170052"/>
                </a:lnTo>
                <a:lnTo>
                  <a:pt x="52188" y="5170183"/>
                </a:lnTo>
                <a:cubicBezTo>
                  <a:pt x="50293" y="5169980"/>
                  <a:pt x="47917" y="5169219"/>
                  <a:pt x="44687" y="5167637"/>
                </a:cubicBezTo>
                <a:lnTo>
                  <a:pt x="40261" y="5165012"/>
                </a:lnTo>
                <a:lnTo>
                  <a:pt x="27209" y="5159648"/>
                </a:lnTo>
                <a:lnTo>
                  <a:pt x="21368" y="5159036"/>
                </a:lnTo>
                <a:lnTo>
                  <a:pt x="0" y="5158850"/>
                </a:lnTo>
                <a:close/>
              </a:path>
            </a:pathLst>
          </a:custGeom>
        </p:spPr>
      </p:pic>
      <p:sp>
        <p:nvSpPr>
          <p:cNvPr id="7" name="TextBox 6">
            <a:extLst>
              <a:ext uri="{FF2B5EF4-FFF2-40B4-BE49-F238E27FC236}">
                <a16:creationId xmlns:a16="http://schemas.microsoft.com/office/drawing/2014/main" id="{1DCA43F4-8F15-F02C-E01E-D3F128731038}"/>
              </a:ext>
            </a:extLst>
          </p:cNvPr>
          <p:cNvSpPr txBox="1"/>
          <p:nvPr/>
        </p:nvSpPr>
        <p:spPr>
          <a:xfrm>
            <a:off x="93481" y="5231821"/>
            <a:ext cx="10165834" cy="752217"/>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600" kern="1200" dirty="0">
                <a:solidFill>
                  <a:schemeClr val="tx1">
                    <a:lumMod val="85000"/>
                    <a:lumOff val="15000"/>
                  </a:schemeClr>
                </a:solidFill>
                <a:latin typeface="+mj-lt"/>
                <a:ea typeface="+mj-ea"/>
                <a:cs typeface="+mj-cs"/>
              </a:rPr>
              <a:t>Final Take Away…</a:t>
            </a:r>
          </a:p>
        </p:txBody>
      </p:sp>
      <p:pic>
        <p:nvPicPr>
          <p:cNvPr id="12" name="Picture 11">
            <a:extLst>
              <a:ext uri="{FF2B5EF4-FFF2-40B4-BE49-F238E27FC236}">
                <a16:creationId xmlns:a16="http://schemas.microsoft.com/office/drawing/2014/main" id="{77EC5B13-53F1-B6D5-0F8E-0D8017695A75}"/>
              </a:ext>
            </a:extLst>
          </p:cNvPr>
          <p:cNvPicPr>
            <a:picLocks noChangeAspect="1"/>
          </p:cNvPicPr>
          <p:nvPr/>
        </p:nvPicPr>
        <p:blipFill>
          <a:blip r:embed="rId3"/>
          <a:srcRect t="2332" r="1" b="9881"/>
          <a:stretch>
            <a:fillRect/>
          </a:stretch>
        </p:blipFill>
        <p:spPr>
          <a:xfrm>
            <a:off x="0" y="0"/>
            <a:ext cx="6169518" cy="5158840"/>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p:spPr>
      </p:pic>
      <p:sp>
        <p:nvSpPr>
          <p:cNvPr id="4" name="Slide Number Placeholder 3">
            <a:extLst>
              <a:ext uri="{FF2B5EF4-FFF2-40B4-BE49-F238E27FC236}">
                <a16:creationId xmlns:a16="http://schemas.microsoft.com/office/drawing/2014/main" id="{BAFD8601-765B-3285-7EE1-4C23733472D4}"/>
              </a:ext>
            </a:extLst>
          </p:cNvPr>
          <p:cNvSpPr>
            <a:spLocks noGrp="1"/>
          </p:cNvSpPr>
          <p:nvPr>
            <p:ph type="sldNum" sz="quarter" idx="12"/>
          </p:nvPr>
        </p:nvSpPr>
        <p:spPr/>
        <p:txBody>
          <a:bodyPr vert="horz" lIns="91440" tIns="45720" rIns="91440" bIns="45720" rtlCol="0" anchor="ctr">
            <a:normAutofit/>
          </a:bodyPr>
          <a:lstStyle/>
          <a:p>
            <a:pPr>
              <a:spcAft>
                <a:spcPts val="600"/>
              </a:spcAft>
            </a:pPr>
            <a:fld id="{2E8C51FE-49D9-314D-9957-ABBF7DDE8782}" type="slidenum">
              <a:rPr lang="en-US" sz="1000">
                <a:solidFill>
                  <a:srgbClr val="FFFFFF"/>
                </a:solidFill>
                <a:latin typeface="+mn-lt"/>
                <a:cs typeface="+mn-cs"/>
              </a:rPr>
              <a:pPr>
                <a:spcAft>
                  <a:spcPts val="600"/>
                </a:spcAft>
              </a:pPr>
              <a:t>30</a:t>
            </a:fld>
            <a:endParaRPr lang="en-US" sz="1000">
              <a:solidFill>
                <a:srgbClr val="FFFFFF"/>
              </a:solidFill>
              <a:latin typeface="+mn-lt"/>
              <a:cs typeface="+mn-cs"/>
            </a:endParaRPr>
          </a:p>
        </p:txBody>
      </p:sp>
      <p:sp>
        <p:nvSpPr>
          <p:cNvPr id="5" name="TextBox 4">
            <a:extLst>
              <a:ext uri="{FF2B5EF4-FFF2-40B4-BE49-F238E27FC236}">
                <a16:creationId xmlns:a16="http://schemas.microsoft.com/office/drawing/2014/main" id="{B00310F4-2EA8-396D-1668-8D6594E3A818}"/>
              </a:ext>
            </a:extLst>
          </p:cNvPr>
          <p:cNvSpPr txBox="1"/>
          <p:nvPr/>
        </p:nvSpPr>
        <p:spPr>
          <a:xfrm>
            <a:off x="-9" y="5975694"/>
            <a:ext cx="10165834" cy="752217"/>
          </a:xfrm>
          <a:prstGeom prst="rect">
            <a:avLst/>
          </a:prstGeom>
        </p:spPr>
        <p:txBody>
          <a:bodyPr vert="horz" lIns="91440" tIns="45720" rIns="91440" bIns="45720" rtlCol="0" anchor="b">
            <a:normAutofit fontScale="77500" lnSpcReduction="20000"/>
          </a:bodyPr>
          <a:lstStyle/>
          <a:p>
            <a:pPr>
              <a:lnSpc>
                <a:spcPct val="90000"/>
              </a:lnSpc>
              <a:spcBef>
                <a:spcPct val="0"/>
              </a:spcBef>
              <a:spcAft>
                <a:spcPts val="600"/>
              </a:spcAft>
            </a:pPr>
            <a:r>
              <a:rPr lang="en-US" sz="3600" kern="1200" dirty="0">
                <a:solidFill>
                  <a:schemeClr val="tx1">
                    <a:lumMod val="85000"/>
                    <a:lumOff val="15000"/>
                  </a:schemeClr>
                </a:solidFill>
                <a:latin typeface="+mj-lt"/>
                <a:ea typeface="+mj-ea"/>
                <a:cs typeface="+mj-cs"/>
              </a:rPr>
              <a:t>Future Success Continuously Depends on Your Present Decisions</a:t>
            </a:r>
          </a:p>
        </p:txBody>
      </p:sp>
      <p:sp>
        <p:nvSpPr>
          <p:cNvPr id="2" name="TextBox 1">
            <a:extLst>
              <a:ext uri="{FF2B5EF4-FFF2-40B4-BE49-F238E27FC236}">
                <a16:creationId xmlns:a16="http://schemas.microsoft.com/office/drawing/2014/main" id="{7D8F8692-6677-A334-2D74-A30106D47DCF}"/>
              </a:ext>
            </a:extLst>
          </p:cNvPr>
          <p:cNvSpPr txBox="1"/>
          <p:nvPr/>
        </p:nvSpPr>
        <p:spPr>
          <a:xfrm>
            <a:off x="1538758" y="1566697"/>
            <a:ext cx="9114503" cy="1754326"/>
          </a:xfrm>
          <a:prstGeom prst="rect">
            <a:avLst/>
          </a:prstGeom>
          <a:solidFill>
            <a:schemeClr val="bg1"/>
          </a:solidFill>
        </p:spPr>
        <p:txBody>
          <a:bodyPr wrap="square" rtlCol="0">
            <a:spAutoFit/>
          </a:bodyPr>
          <a:lstStyle/>
          <a:p>
            <a:r>
              <a:rPr lang="en-US" sz="3600" dirty="0"/>
              <a:t>The most potent indicator of future catastrophe is arrogance born of present success. </a:t>
            </a:r>
          </a:p>
          <a:p>
            <a:r>
              <a:rPr lang="en-US" sz="3600" dirty="0"/>
              <a:t>– Joe McMann </a:t>
            </a:r>
          </a:p>
        </p:txBody>
      </p:sp>
    </p:spTree>
    <p:extLst>
      <p:ext uri="{BB962C8B-B14F-4D97-AF65-F5344CB8AC3E}">
        <p14:creationId xmlns:p14="http://schemas.microsoft.com/office/powerpoint/2010/main" val="1920752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A55FC-6AAA-D623-4602-48E868FFE498}"/>
              </a:ext>
            </a:extLst>
          </p:cNvPr>
          <p:cNvSpPr>
            <a:spLocks noGrp="1"/>
          </p:cNvSpPr>
          <p:nvPr>
            <p:ph type="title"/>
          </p:nvPr>
        </p:nvSpPr>
        <p:spPr>
          <a:xfrm>
            <a:off x="5821254" y="275725"/>
            <a:ext cx="4699262" cy="646331"/>
          </a:xfrm>
        </p:spPr>
        <p:txBody>
          <a:bodyPr/>
          <a:lstStyle/>
          <a:p>
            <a:r>
              <a:rPr lang="en-US" dirty="0"/>
              <a:t>Acknowledgements</a:t>
            </a:r>
          </a:p>
        </p:txBody>
      </p:sp>
      <p:sp>
        <p:nvSpPr>
          <p:cNvPr id="3" name="Slide Number Placeholder 2">
            <a:extLst>
              <a:ext uri="{FF2B5EF4-FFF2-40B4-BE49-F238E27FC236}">
                <a16:creationId xmlns:a16="http://schemas.microsoft.com/office/drawing/2014/main" id="{60F42316-FB9B-6282-B4D7-DBF77561E7BE}"/>
              </a:ext>
            </a:extLst>
          </p:cNvPr>
          <p:cNvSpPr>
            <a:spLocks noGrp="1"/>
          </p:cNvSpPr>
          <p:nvPr>
            <p:ph type="sldNum" sz="quarter" idx="4294967295"/>
          </p:nvPr>
        </p:nvSpPr>
        <p:spPr>
          <a:xfrm>
            <a:off x="9448800" y="6423025"/>
            <a:ext cx="2743200" cy="365125"/>
          </a:xfrm>
        </p:spPr>
        <p:txBody>
          <a:bodyPr/>
          <a:lstStyle/>
          <a:p>
            <a:fld id="{2E8C51FE-49D9-314D-9957-ABBF7DDE8782}" type="slidenum">
              <a:rPr lang="en-US" smtClean="0"/>
              <a:pPr/>
              <a:t>31</a:t>
            </a:fld>
            <a:endParaRPr lang="en-US" dirty="0"/>
          </a:p>
        </p:txBody>
      </p:sp>
      <p:sp>
        <p:nvSpPr>
          <p:cNvPr id="7" name="TextBox 6">
            <a:extLst>
              <a:ext uri="{FF2B5EF4-FFF2-40B4-BE49-F238E27FC236}">
                <a16:creationId xmlns:a16="http://schemas.microsoft.com/office/drawing/2014/main" id="{AF92E533-C4DD-995B-BB5D-0C07BF351CB0}"/>
              </a:ext>
            </a:extLst>
          </p:cNvPr>
          <p:cNvSpPr txBox="1"/>
          <p:nvPr/>
        </p:nvSpPr>
        <p:spPr>
          <a:xfrm>
            <a:off x="4114697" y="883973"/>
            <a:ext cx="8077303" cy="6832640"/>
          </a:xfrm>
          <a:prstGeom prst="rect">
            <a:avLst/>
          </a:prstGeom>
          <a:noFill/>
        </p:spPr>
        <p:txBody>
          <a:bodyPr wrap="square" rtlCol="0">
            <a:spAutoFit/>
          </a:bodyPr>
          <a:lstStyle/>
          <a:p>
            <a:r>
              <a:rPr lang="en-US" sz="2800" dirty="0"/>
              <a:t>The following people were instrumental in researching this presentation and providing historical perspective:</a:t>
            </a:r>
          </a:p>
          <a:p>
            <a:pPr marL="285750" indent="-285750">
              <a:buFont typeface="Arial" panose="020B0604020202020204" pitchFamily="34" charset="0"/>
              <a:buChar char="•"/>
            </a:pPr>
            <a:r>
              <a:rPr lang="en-US" sz="2800" dirty="0"/>
              <a:t>Colin Campbell</a:t>
            </a:r>
          </a:p>
          <a:p>
            <a:pPr marL="285750" indent="-285750">
              <a:buFont typeface="Arial" panose="020B0604020202020204" pitchFamily="34" charset="0"/>
              <a:buChar char="•"/>
            </a:pPr>
            <a:r>
              <a:rPr lang="en-US" sz="2800" dirty="0"/>
              <a:t>Joel Stoltzfus </a:t>
            </a:r>
          </a:p>
          <a:p>
            <a:pPr marL="285750" indent="-285750">
              <a:buFont typeface="Arial" panose="020B0604020202020204" pitchFamily="34" charset="0"/>
              <a:buChar char="•"/>
            </a:pPr>
            <a:r>
              <a:rPr lang="en-US" sz="2800" dirty="0"/>
              <a:t>Mike Pedley</a:t>
            </a:r>
          </a:p>
          <a:p>
            <a:pPr marL="285750" indent="-285750">
              <a:buFont typeface="Arial" panose="020B0604020202020204" pitchFamily="34" charset="0"/>
              <a:buChar char="•"/>
            </a:pPr>
            <a:r>
              <a:rPr lang="en-US" sz="2800" dirty="0"/>
              <a:t>Woody Berenger</a:t>
            </a:r>
          </a:p>
          <a:p>
            <a:pPr marL="285750" indent="-285750">
              <a:buFont typeface="Arial" panose="020B0604020202020204" pitchFamily="34" charset="0"/>
              <a:buChar char="•"/>
            </a:pPr>
            <a:r>
              <a:rPr lang="en-US" sz="2800" dirty="0"/>
              <a:t>Steve Peralta</a:t>
            </a:r>
          </a:p>
          <a:p>
            <a:pPr marL="285750" indent="-285750">
              <a:buFont typeface="Arial" panose="020B0604020202020204" pitchFamily="34" charset="0"/>
              <a:buChar char="•"/>
            </a:pPr>
            <a:r>
              <a:rPr lang="en-US" sz="2800" dirty="0"/>
              <a:t>Joe Nowetner</a:t>
            </a:r>
          </a:p>
          <a:p>
            <a:pPr marL="285750" indent="-285750">
              <a:buFont typeface="Arial" panose="020B0604020202020204" pitchFamily="34" charset="0"/>
              <a:buChar char="•"/>
            </a:pPr>
            <a:r>
              <a:rPr lang="en-US" sz="2800" dirty="0"/>
              <a:t>Joe McMann</a:t>
            </a:r>
          </a:p>
          <a:p>
            <a:pPr marL="285750" indent="-285750">
              <a:buFont typeface="Arial" panose="020B0604020202020204" pitchFamily="34" charset="0"/>
              <a:buChar char="•"/>
            </a:pPr>
            <a:r>
              <a:rPr lang="en-US" sz="2800" dirty="0"/>
              <a:t>Mike Mannon</a:t>
            </a:r>
          </a:p>
          <a:p>
            <a:r>
              <a:rPr lang="en-US" sz="2800" dirty="0"/>
              <a:t>Thank you to:</a:t>
            </a:r>
          </a:p>
          <a:p>
            <a:pPr marL="457200" indent="-457200">
              <a:buFont typeface="Arial" panose="020B0604020202020204" pitchFamily="34" charset="0"/>
              <a:buChar char="•"/>
            </a:pPr>
            <a:r>
              <a:rPr lang="en-US" sz="2800" dirty="0"/>
              <a:t>Alex </a:t>
            </a:r>
            <a:r>
              <a:rPr lang="en-US" sz="2800" dirty="0" err="1"/>
              <a:t>Kanelakos</a:t>
            </a:r>
            <a:r>
              <a:rPr lang="en-US" sz="2800" dirty="0"/>
              <a:t> and Tim Hall for organizing this talk</a:t>
            </a:r>
          </a:p>
          <a:p>
            <a:pPr marL="457200" indent="-457200">
              <a:buFont typeface="Arial" panose="020B0604020202020204" pitchFamily="34" charset="0"/>
              <a:buChar char="•"/>
            </a:pPr>
            <a:r>
              <a:rPr lang="en-US" sz="2800" dirty="0"/>
              <a:t>John Moore for SOP curation @ JSC</a:t>
            </a:r>
          </a:p>
          <a:p>
            <a:pPr marL="285750" indent="-285750">
              <a:buFont typeface="Arial" panose="020B0604020202020204" pitchFamily="34" charset="0"/>
              <a:buChar char="•"/>
            </a:pPr>
            <a:endParaRPr lang="en-US" sz="2800" dirty="0"/>
          </a:p>
          <a:p>
            <a:r>
              <a:rPr lang="en-US" sz="2800" dirty="0"/>
              <a:t> </a:t>
            </a:r>
          </a:p>
          <a:p>
            <a:endParaRPr lang="en-US" dirty="0"/>
          </a:p>
        </p:txBody>
      </p:sp>
    </p:spTree>
    <p:extLst>
      <p:ext uri="{BB962C8B-B14F-4D97-AF65-F5344CB8AC3E}">
        <p14:creationId xmlns:p14="http://schemas.microsoft.com/office/powerpoint/2010/main" val="1540615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453D4B6-1391-4444-8D56-ABA8EB2D2C3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84629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OTLMARKERSHAPE" val="OTL"/>
</p:tagLst>
</file>

<file path=ppt/tags/tag2.xml><?xml version="1.0" encoding="utf-8"?>
<p:tagLst xmlns:a="http://schemas.openxmlformats.org/drawingml/2006/main" xmlns:r="http://schemas.openxmlformats.org/officeDocument/2006/relationships" xmlns:p="http://schemas.openxmlformats.org/presentationml/2006/main">
  <p:tag name="OTLMARKERSHAPE" val="OTL"/>
</p:tagLst>
</file>

<file path=ppt/tags/tag3.xml><?xml version="1.0" encoding="utf-8"?>
<p:tagLst xmlns:a="http://schemas.openxmlformats.org/drawingml/2006/main" xmlns:r="http://schemas.openxmlformats.org/officeDocument/2006/relationships" xmlns:p="http://schemas.openxmlformats.org/presentationml/2006/main">
  <p:tag name="OTLMARKERSHAPE" val="OTL"/>
</p:tagLst>
</file>

<file path=ppt/tags/tag4.xml><?xml version="1.0" encoding="utf-8"?>
<p:tagLst xmlns:a="http://schemas.openxmlformats.org/drawingml/2006/main" xmlns:r="http://schemas.openxmlformats.org/officeDocument/2006/relationships" xmlns:p="http://schemas.openxmlformats.org/presentationml/2006/main">
  <p:tag name="OTLMARKERSHAPE" val="OTL"/>
</p:tagLst>
</file>

<file path=ppt/tags/tag5.xml><?xml version="1.0" encoding="utf-8"?>
<p:tagLst xmlns:a="http://schemas.openxmlformats.org/drawingml/2006/main" xmlns:r="http://schemas.openxmlformats.org/officeDocument/2006/relationships" xmlns:p="http://schemas.openxmlformats.org/presentationml/2006/main">
  <p:tag name="OTLMARKERSHAPE" val="OTL"/>
</p:tagLst>
</file>

<file path=ppt/tags/tag6.xml><?xml version="1.0" encoding="utf-8"?>
<p:tagLst xmlns:a="http://schemas.openxmlformats.org/drawingml/2006/main" xmlns:r="http://schemas.openxmlformats.org/officeDocument/2006/relationships" xmlns:p="http://schemas.openxmlformats.org/presentationml/2006/main">
  <p:tag name="OTLMARKERSHAPE" val="OTL"/>
</p:tagLst>
</file>

<file path=ppt/tags/tag7.xml><?xml version="1.0" encoding="utf-8"?>
<p:tagLst xmlns:a="http://schemas.openxmlformats.org/drawingml/2006/main" xmlns:r="http://schemas.openxmlformats.org/officeDocument/2006/relationships" xmlns:p="http://schemas.openxmlformats.org/presentationml/2006/main">
  <p:tag name="OTLMARKERSHAPE" val="OTL"/>
</p:tagLst>
</file>

<file path=ppt/tags/tag8.xml><?xml version="1.0" encoding="utf-8"?>
<p:tagLst xmlns:a="http://schemas.openxmlformats.org/drawingml/2006/main" xmlns:r="http://schemas.openxmlformats.org/officeDocument/2006/relationships" xmlns:p="http://schemas.openxmlformats.org/presentationml/2006/main">
  <p:tag name="OTLMARKERSHAPE" val="OTL"/>
</p:tagLst>
</file>

<file path=ppt/tags/tag9.xml><?xml version="1.0" encoding="utf-8"?>
<p:tagLst xmlns:a="http://schemas.openxmlformats.org/drawingml/2006/main" xmlns:r="http://schemas.openxmlformats.org/officeDocument/2006/relationships" xmlns:p="http://schemas.openxmlformats.org/presentationml/2006/main">
  <p:tag name="OTLMARKERSHAPE" val="OTL"/>
</p:tagLst>
</file>

<file path=ppt/tags/tag10.xml><?xml version="1.0" encoding="utf-8"?>
<p:tagLst xmlns:a="http://schemas.openxmlformats.org/drawingml/2006/main" xmlns:r="http://schemas.openxmlformats.org/officeDocument/2006/relationships" xmlns:p="http://schemas.openxmlformats.org/presentationml/2006/main">
  <p:tag name="OTLMARKERSHAPE" val="OTL"/>
</p:tagLst>
</file>

<file path=ppt/tags/tag11.xml><?xml version="1.0" encoding="utf-8"?>
<p:tagLst xmlns:a="http://schemas.openxmlformats.org/drawingml/2006/main" xmlns:r="http://schemas.openxmlformats.org/officeDocument/2006/relationships" xmlns:p="http://schemas.openxmlformats.org/presentationml/2006/main">
  <p:tag name="OTLMARKERSHAPE" val="OTL"/>
</p:tagLst>
</file>

<file path=ppt/tags/tag12.xml><?xml version="1.0" encoding="utf-8"?>
<p:tagLst xmlns:a="http://schemas.openxmlformats.org/drawingml/2006/main" xmlns:r="http://schemas.openxmlformats.org/officeDocument/2006/relationships" xmlns:p="http://schemas.openxmlformats.org/presentationml/2006/main">
  <p:tag name="OTLMARKERSHAPE" val="OTL"/>
</p:tagLst>
</file>

<file path=ppt/tags/tag13.xml><?xml version="1.0" encoding="utf-8"?>
<p:tagLst xmlns:a="http://schemas.openxmlformats.org/drawingml/2006/main" xmlns:r="http://schemas.openxmlformats.org/officeDocument/2006/relationships" xmlns:p="http://schemas.openxmlformats.org/presentationml/2006/main">
  <p:tag name="OTLMARKERSHAPE" val="OTL"/>
</p:tagLst>
</file>

<file path=ppt/tags/tag14.xml><?xml version="1.0" encoding="utf-8"?>
<p:tagLst xmlns:a="http://schemas.openxmlformats.org/drawingml/2006/main" xmlns:r="http://schemas.openxmlformats.org/officeDocument/2006/relationships" xmlns:p="http://schemas.openxmlformats.org/presentationml/2006/main">
  <p:tag name="OTLMARKERSHAPE" val="OTL"/>
</p:tagLst>
</file>

<file path=ppt/tags/tag15.xml><?xml version="1.0" encoding="utf-8"?>
<p:tagLst xmlns:a="http://schemas.openxmlformats.org/drawingml/2006/main" xmlns:r="http://schemas.openxmlformats.org/officeDocument/2006/relationships" xmlns:p="http://schemas.openxmlformats.org/presentationml/2006/main">
  <p:tag name="OTLMARKERSHAPE" val="OTL"/>
</p:tagLst>
</file>

<file path=ppt/tags/tag16.xml><?xml version="1.0" encoding="utf-8"?>
<p:tagLst xmlns:a="http://schemas.openxmlformats.org/drawingml/2006/main" xmlns:r="http://schemas.openxmlformats.org/officeDocument/2006/relationships" xmlns:p="http://schemas.openxmlformats.org/presentationml/2006/main">
  <p:tag name="OTLMARKERSHAPE" val="OTL"/>
</p:tagLst>
</file>

<file path=ppt/tags/tag17.xml><?xml version="1.0" encoding="utf-8"?>
<p:tagLst xmlns:a="http://schemas.openxmlformats.org/drawingml/2006/main" xmlns:r="http://schemas.openxmlformats.org/officeDocument/2006/relationships" xmlns:p="http://schemas.openxmlformats.org/presentationml/2006/main">
  <p:tag name="OTLMARKERSHAPE" val="OTL"/>
</p:tagLst>
</file>

<file path=ppt/tags/tag18.xml><?xml version="1.0" encoding="utf-8"?>
<p:tagLst xmlns:a="http://schemas.openxmlformats.org/drawingml/2006/main" xmlns:r="http://schemas.openxmlformats.org/officeDocument/2006/relationships" xmlns:p="http://schemas.openxmlformats.org/presentationml/2006/main">
  <p:tag name="OTLMARKERSHAPE" val="OTL"/>
</p:tagLst>
</file>

<file path=ppt/tags/tag19.xml><?xml version="1.0" encoding="utf-8"?>
<p:tagLst xmlns:a="http://schemas.openxmlformats.org/drawingml/2006/main" xmlns:r="http://schemas.openxmlformats.org/officeDocument/2006/relationships" xmlns:p="http://schemas.openxmlformats.org/presentationml/2006/main">
  <p:tag name="OTLMARKERSHAPE" val="OTL"/>
</p:tagLst>
</file>

<file path=ppt/tags/tag20.xml><?xml version="1.0" encoding="utf-8"?>
<p:tagLst xmlns:a="http://schemas.openxmlformats.org/drawingml/2006/main" xmlns:r="http://schemas.openxmlformats.org/officeDocument/2006/relationships" xmlns:p="http://schemas.openxmlformats.org/presentationml/2006/main">
  <p:tag name="OTLMARKERSHAPE" val="OTL"/>
</p:tagLst>
</file>

<file path=ppt/tags/tag21.xml><?xml version="1.0" encoding="utf-8"?>
<p:tagLst xmlns:a="http://schemas.openxmlformats.org/drawingml/2006/main" xmlns:r="http://schemas.openxmlformats.org/officeDocument/2006/relationships" xmlns:p="http://schemas.openxmlformats.org/presentationml/2006/main">
  <p:tag name="OTLMARKERSHAPE" val="OTL"/>
</p:tagLst>
</file>

<file path=ppt/tags/tag22.xml><?xml version="1.0" encoding="utf-8"?>
<p:tagLst xmlns:a="http://schemas.openxmlformats.org/drawingml/2006/main" xmlns:r="http://schemas.openxmlformats.org/officeDocument/2006/relationships" xmlns:p="http://schemas.openxmlformats.org/presentationml/2006/main">
  <p:tag name="OTLMARKERSHAPE" val="OTL"/>
</p:tagLst>
</file>

<file path=ppt/tags/tag23.xml><?xml version="1.0" encoding="utf-8"?>
<p:tagLst xmlns:a="http://schemas.openxmlformats.org/drawingml/2006/main" xmlns:r="http://schemas.openxmlformats.org/officeDocument/2006/relationships" xmlns:p="http://schemas.openxmlformats.org/presentationml/2006/main">
  <p:tag name="OTLMARKERSHAPE" val="OTL"/>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16876</TotalTime>
  <Words>1442</Words>
  <Application>Microsoft Office PowerPoint</Application>
  <PresentationFormat>Widescreen</PresentationFormat>
  <Paragraphs>228</Paragraphs>
  <Slides>32</Slides>
  <Notes>5</Notes>
  <HiddenSlides>0</HiddenSlides>
  <MMClips>7</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PowerPoint Presentation</vt:lpstr>
      <vt:lpstr>How Do We Typically Prevent Fires?</vt:lpstr>
      <vt:lpstr>PowerPoint Presentation</vt:lpstr>
      <vt:lpstr>Aerospace Fire History</vt:lpstr>
      <vt:lpstr>PowerPoint Presentation</vt:lpstr>
      <vt:lpstr>An EMU Fire Analogy:  Mobile Oxygen Storage Tank Fires</vt:lpstr>
      <vt:lpstr>Mobile Oxygen Storage Tank Fires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Characteristics of Nonmetals vs. Metals</vt:lpstr>
      <vt:lpstr>SOP Regulator Module Post-Fire</vt:lpstr>
      <vt:lpstr>SOP Regulator Module Metals</vt:lpstr>
      <vt:lpstr>SOP Regulator Module Softgoods</vt:lpstr>
      <vt:lpstr>Suspected Causes of the Fire</vt:lpstr>
      <vt:lpstr>Short and Long Term WSTF Impact</vt:lpstr>
      <vt:lpstr>Board Recommendations/ Long Term Impacts</vt:lpstr>
      <vt:lpstr>Board Recommendations</vt:lpstr>
      <vt:lpstr>Standards Development</vt:lpstr>
      <vt:lpstr>Design Guidelines</vt:lpstr>
      <vt:lpstr>Future</vt:lpstr>
      <vt:lpstr>PowerPoint Presentation</vt:lpstr>
      <vt:lpstr>Key Points To Remember</vt:lpstr>
      <vt:lpstr>PowerPoint Presentation</vt:lpstr>
      <vt:lpstr>Acknowledgements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Tylka, Jonathan M. (WSTF-RF111)</cp:lastModifiedBy>
  <cp:revision>153</cp:revision>
  <cp:lastPrinted>2026-09-03T20:49:13Z</cp:lastPrinted>
  <dcterms:created xsi:type="dcterms:W3CDTF">2018-07-16T01:24:17Z</dcterms:created>
  <dcterms:modified xsi:type="dcterms:W3CDTF">2026-10-06T13:39:11Z</dcterms:modified>
</cp:coreProperties>
</file>