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4"/>
    <p:sldMasterId id="2147483727" r:id="rId5"/>
    <p:sldMasterId id="2147483807" r:id="rId6"/>
    <p:sldMasterId id="2147483809" r:id="rId7"/>
    <p:sldMasterId id="2147483762" r:id="rId8"/>
    <p:sldMasterId id="2147483774" r:id="rId9"/>
    <p:sldMasterId id="2147483741" r:id="rId10"/>
    <p:sldMasterId id="2147483784" r:id="rId11"/>
  </p:sldMasterIdLst>
  <p:notesMasterIdLst>
    <p:notesMasterId r:id="rId25"/>
  </p:notesMasterIdLst>
  <p:sldIdLst>
    <p:sldId id="284" r:id="rId12"/>
    <p:sldId id="293" r:id="rId13"/>
    <p:sldId id="300" r:id="rId14"/>
    <p:sldId id="305" r:id="rId15"/>
    <p:sldId id="304" r:id="rId16"/>
    <p:sldId id="298" r:id="rId17"/>
    <p:sldId id="297" r:id="rId18"/>
    <p:sldId id="296" r:id="rId19"/>
    <p:sldId id="295" r:id="rId20"/>
    <p:sldId id="2098149339" r:id="rId21"/>
    <p:sldId id="2098149340" r:id="rId22"/>
    <p:sldId id="38434" r:id="rId23"/>
    <p:sldId id="209814933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D59"/>
    <a:srgbClr val="193551"/>
    <a:srgbClr val="293871"/>
    <a:srgbClr val="171717"/>
    <a:srgbClr val="0F64B1"/>
    <a:srgbClr val="AD322E"/>
    <a:srgbClr val="354993"/>
    <a:srgbClr val="18305A"/>
    <a:srgbClr val="E57733"/>
    <a:srgbClr val="1371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96327"/>
  </p:normalViewPr>
  <p:slideViewPr>
    <p:cSldViewPr snapToGrid="0" snapToObjects="1">
      <p:cViewPr varScale="1">
        <p:scale>
          <a:sx n="115" d="100"/>
          <a:sy n="115" d="100"/>
        </p:scale>
        <p:origin x="234" y="3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E90EE-C48B-0F49-859E-0F1D24598AD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61652-68AC-064C-9F7B-94642E9F4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6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2.png"/><Relationship Id="rId4" Type="http://schemas.openxmlformats.org/officeDocument/2006/relationships/image" Target="../media/image3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I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722F58-66C0-8CF0-AD6B-40FB27B887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0" y="1473200"/>
            <a:ext cx="8128000" cy="2062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18175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CA624BE-AEFC-0C91-5BF5-81E7D05611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454869" y="1692166"/>
            <a:ext cx="6570854" cy="233329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</a:t>
            </a:r>
            <a:br>
              <a:rPr lang="en-US" dirty="0"/>
            </a:br>
            <a:r>
              <a:rPr lang="en-US" dirty="0"/>
              <a:t>Up To 4 Lines</a:t>
            </a:r>
            <a:br>
              <a:rPr lang="en-US" dirty="0"/>
            </a:br>
            <a:r>
              <a:rPr lang="en-US" dirty="0"/>
              <a:t>of Text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776380" y="4445211"/>
            <a:ext cx="3249342" cy="2165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58655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2" descr="A planet in space&#10;&#10;AI-generated content may be incorrect.">
            <a:extLst>
              <a:ext uri="{FF2B5EF4-FFF2-40B4-BE49-F238E27FC236}">
                <a16:creationId xmlns:a16="http://schemas.microsoft.com/office/drawing/2014/main" id="{A3754420-7E46-F82D-3387-B006121C92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949"/>
            <a:ext cx="12192000" cy="6800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029777-FEDD-2DF9-59ED-94A4B60C3380}"/>
              </a:ext>
            </a:extLst>
          </p:cNvPr>
          <p:cNvSpPr/>
          <p:nvPr userDrawn="1"/>
        </p:nvSpPr>
        <p:spPr>
          <a:xfrm>
            <a:off x="9694192" y="-2581"/>
            <a:ext cx="2497808" cy="2917484"/>
          </a:xfrm>
          <a:prstGeom prst="rect">
            <a:avLst/>
          </a:prstGeom>
          <a:gradFill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pic>
        <p:nvPicPr>
          <p:cNvPr id="7" name="Picture 6" descr="Logo, company name&#10;&#10;AI-generated content may be incorrect.">
            <a:extLst>
              <a:ext uri="{FF2B5EF4-FFF2-40B4-BE49-F238E27FC236}">
                <a16:creationId xmlns:a16="http://schemas.microsoft.com/office/drawing/2014/main" id="{F1029D0A-FE9A-6CF8-AADB-FC7FAA6DC0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6277" y="139028"/>
            <a:ext cx="1024290" cy="9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4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Slide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83E25A7-CE1E-4FF0-DA14-05E571E746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0178" y="11702"/>
            <a:ext cx="5741822" cy="68462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C6D156-40BC-27A1-F130-019628D7E2A3}"/>
              </a:ext>
            </a:extLst>
          </p:cNvPr>
          <p:cNvSpPr/>
          <p:nvPr userDrawn="1"/>
        </p:nvSpPr>
        <p:spPr>
          <a:xfrm>
            <a:off x="9694192" y="-2581"/>
            <a:ext cx="2497808" cy="2917484"/>
          </a:xfrm>
          <a:prstGeom prst="rect">
            <a:avLst/>
          </a:prstGeom>
          <a:gradFill>
            <a:gsLst>
              <a:gs pos="0">
                <a:schemeClr val="tx1">
                  <a:alpha val="7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906ADE-99D8-055B-512A-39EE32BC7C59}"/>
              </a:ext>
            </a:extLst>
          </p:cNvPr>
          <p:cNvGrpSpPr/>
          <p:nvPr userDrawn="1"/>
        </p:nvGrpSpPr>
        <p:grpSpPr>
          <a:xfrm>
            <a:off x="0" y="0"/>
            <a:ext cx="10582896" cy="6858000"/>
            <a:chOff x="0" y="0"/>
            <a:chExt cx="10582896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837557B-10BF-C6B2-8330-6076420EFD59}"/>
                </a:ext>
              </a:extLst>
            </p:cNvPr>
            <p:cNvGrpSpPr/>
            <p:nvPr userDrawn="1"/>
          </p:nvGrpSpPr>
          <p:grpSpPr>
            <a:xfrm>
              <a:off x="4338" y="0"/>
              <a:ext cx="10578558" cy="6858000"/>
              <a:chOff x="4338" y="0"/>
              <a:chExt cx="10578558" cy="6858000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DCFB2FBB-7481-6C97-1323-55460E16E312}"/>
                  </a:ext>
                </a:extLst>
              </p:cNvPr>
              <p:cNvSpPr/>
              <p:nvPr userDrawn="1"/>
            </p:nvSpPr>
            <p:spPr>
              <a:xfrm>
                <a:off x="4338" y="0"/>
                <a:ext cx="10516551" cy="6858000"/>
              </a:xfrm>
              <a:custGeom>
                <a:avLst/>
                <a:gdLst>
                  <a:gd name="connsiteX0" fmla="*/ 0 w 10516551"/>
                  <a:gd name="connsiteY0" fmla="*/ 0 h 6858000"/>
                  <a:gd name="connsiteX1" fmla="*/ 1740432 w 10516551"/>
                  <a:gd name="connsiteY1" fmla="*/ 0 h 6858000"/>
                  <a:gd name="connsiteX2" fmla="*/ 5953529 w 10516551"/>
                  <a:gd name="connsiteY2" fmla="*/ 0 h 6858000"/>
                  <a:gd name="connsiteX3" fmla="*/ 9930384 w 10516551"/>
                  <a:gd name="connsiteY3" fmla="*/ 0 h 6858000"/>
                  <a:gd name="connsiteX4" fmla="*/ 9951562 w 10516551"/>
                  <a:gd name="connsiteY4" fmla="*/ 36832 h 6858000"/>
                  <a:gd name="connsiteX5" fmla="*/ 10516551 w 10516551"/>
                  <a:gd name="connsiteY5" fmla="*/ 2268143 h 6858000"/>
                  <a:gd name="connsiteX6" fmla="*/ 6778822 w 10516551"/>
                  <a:gd name="connsiteY6" fmla="*/ 6854182 h 6858000"/>
                  <a:gd name="connsiteX7" fmla="*/ 6757441 w 10516551"/>
                  <a:gd name="connsiteY7" fmla="*/ 6858000 h 6858000"/>
                  <a:gd name="connsiteX8" fmla="*/ 5953529 w 10516551"/>
                  <a:gd name="connsiteY8" fmla="*/ 6858000 h 6858000"/>
                  <a:gd name="connsiteX9" fmla="*/ 4913376 w 10516551"/>
                  <a:gd name="connsiteY9" fmla="*/ 6858000 h 6858000"/>
                  <a:gd name="connsiteX10" fmla="*/ 0 w 10516551"/>
                  <a:gd name="connsiteY10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16551" h="6858000">
                    <a:moveTo>
                      <a:pt x="0" y="0"/>
                    </a:moveTo>
                    <a:lnTo>
                      <a:pt x="1740432" y="0"/>
                    </a:lnTo>
                    <a:lnTo>
                      <a:pt x="5953529" y="0"/>
                    </a:lnTo>
                    <a:lnTo>
                      <a:pt x="9930384" y="0"/>
                    </a:lnTo>
                    <a:lnTo>
                      <a:pt x="9951562" y="36832"/>
                    </a:lnTo>
                    <a:cubicBezTo>
                      <a:pt x="10311881" y="700119"/>
                      <a:pt x="10516551" y="1460229"/>
                      <a:pt x="10516551" y="2268143"/>
                    </a:cubicBezTo>
                    <a:cubicBezTo>
                      <a:pt x="10516551" y="4530302"/>
                      <a:pt x="8911940" y="6417683"/>
                      <a:pt x="6778822" y="6854182"/>
                    </a:cubicBezTo>
                    <a:lnTo>
                      <a:pt x="6757441" y="6858000"/>
                    </a:lnTo>
                    <a:lnTo>
                      <a:pt x="5953529" y="6858000"/>
                    </a:lnTo>
                    <a:lnTo>
                      <a:pt x="4913376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52400" dist="88900" dir="1500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6149BCB-44DC-2FDD-C87C-B4CFC70A79F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22473" y="1"/>
                <a:ext cx="3960423" cy="6857999"/>
              </a:xfrm>
              <a:custGeom>
                <a:avLst/>
                <a:gdLst>
                  <a:gd name="connsiteX0" fmla="*/ 0 w 3960423"/>
                  <a:gd name="connsiteY0" fmla="*/ 0 h 6857999"/>
                  <a:gd name="connsiteX1" fmla="*/ 3960423 w 3960423"/>
                  <a:gd name="connsiteY1" fmla="*/ 0 h 6857999"/>
                  <a:gd name="connsiteX2" fmla="*/ 3960423 w 3960423"/>
                  <a:gd name="connsiteY2" fmla="*/ 6857999 h 6857999"/>
                  <a:gd name="connsiteX3" fmla="*/ 0 w 3960423"/>
                  <a:gd name="connsiteY3" fmla="*/ 6857999 h 685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0423" h="6857999">
                    <a:moveTo>
                      <a:pt x="0" y="0"/>
                    </a:moveTo>
                    <a:lnTo>
                      <a:pt x="3960423" y="0"/>
                    </a:lnTo>
                    <a:lnTo>
                      <a:pt x="3960423" y="6857999"/>
                    </a:lnTo>
                    <a:lnTo>
                      <a:pt x="0" y="6857999"/>
                    </a:lnTo>
                    <a:close/>
                  </a:path>
                </a:pathLst>
              </a:custGeom>
            </p:spPr>
          </p:pic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4E78F2F-924D-A924-9D2A-1A4F5797A4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117000"/>
              <a:ext cx="10516551" cy="2336505"/>
            </a:xfrm>
            <a:custGeom>
              <a:avLst/>
              <a:gdLst>
                <a:gd name="connsiteX0" fmla="*/ 0 w 10582896"/>
                <a:gd name="connsiteY0" fmla="*/ 0 h 2336505"/>
                <a:gd name="connsiteX1" fmla="*/ 10578091 w 10582896"/>
                <a:gd name="connsiteY1" fmla="*/ 0 h 2336505"/>
                <a:gd name="connsiteX2" fmla="*/ 10582896 w 10582896"/>
                <a:gd name="connsiteY2" fmla="*/ 151143 h 2336505"/>
                <a:gd name="connsiteX3" fmla="*/ 10142877 w 10582896"/>
                <a:gd name="connsiteY3" fmla="*/ 2129279 h 2336505"/>
                <a:gd name="connsiteX4" fmla="*/ 10034481 w 10582896"/>
                <a:gd name="connsiteY4" fmla="*/ 2336505 h 2336505"/>
                <a:gd name="connsiteX5" fmla="*/ 0 w 10582896"/>
                <a:gd name="connsiteY5" fmla="*/ 2336505 h 233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2896" h="2336505">
                  <a:moveTo>
                    <a:pt x="0" y="0"/>
                  </a:moveTo>
                  <a:lnTo>
                    <a:pt x="10578091" y="0"/>
                  </a:lnTo>
                  <a:lnTo>
                    <a:pt x="10582896" y="151143"/>
                  </a:lnTo>
                  <a:cubicBezTo>
                    <a:pt x="10582896" y="858068"/>
                    <a:pt x="10425207" y="1528393"/>
                    <a:pt x="10142877" y="2129279"/>
                  </a:cubicBezTo>
                  <a:lnTo>
                    <a:pt x="10034481" y="2336505"/>
                  </a:lnTo>
                  <a:lnTo>
                    <a:pt x="0" y="2336505"/>
                  </a:lnTo>
                  <a:close/>
                </a:path>
              </a:pathLst>
            </a:cu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CE80A4-3BD1-B448-9A4A-8ED8A387A4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16" r="-716"/>
            <a:stretch/>
          </p:blipFill>
          <p:spPr>
            <a:xfrm>
              <a:off x="539123" y="402504"/>
              <a:ext cx="2396582" cy="2345874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E3EC1AB-025E-952F-18E9-A1E81700F4C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2E51F87-57D2-B59B-230C-F5EC8B4080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4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A3B308-F428-6D07-401B-6698B91F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2C9646-E28A-1BBB-7A6F-FADF1D2321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D1421-6FD3-A674-B864-820696DEB938}"/>
              </a:ext>
            </a:extLst>
          </p:cNvPr>
          <p:cNvSpPr/>
          <p:nvPr userDrawn="1"/>
        </p:nvSpPr>
        <p:spPr>
          <a:xfrm>
            <a:off x="0" y="200737"/>
            <a:ext cx="11492966" cy="738517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53F34C2-C0EF-2129-56A5-FF100AC106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53019" y="28949"/>
            <a:ext cx="1078860" cy="885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538E8-7D98-9EA3-1266-B7083B5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1892"/>
            <a:ext cx="10577462" cy="64801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014021"/>
            <a:ext cx="11671069" cy="53633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DC8BCD99-1088-E340-1E13-1E043D47D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B0FEEE2-3A70-954D-B017-72AB5E1B51B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9" name="Slide Number Placeholder 14">
            <a:extLst>
              <a:ext uri="{FF2B5EF4-FFF2-40B4-BE49-F238E27FC236}">
                <a16:creationId xmlns:a16="http://schemas.microsoft.com/office/drawing/2014/main" id="{9C07C483-A8CF-D889-A4BE-4818DF404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AAB694-2780-FDAF-65C1-BE47C4DDB4B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DE40BE-728E-1801-D772-F26913BB21FC}"/>
              </a:ext>
            </a:extLst>
          </p:cNvPr>
          <p:cNvCxnSpPr>
            <a:cxnSpLocks/>
          </p:cNvCxnSpPr>
          <p:nvPr userDrawn="1"/>
        </p:nvCxnSpPr>
        <p:spPr>
          <a:xfrm flipV="1">
            <a:off x="307975" y="914581"/>
            <a:ext cx="11584213" cy="3693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63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C1CE00-58E1-B809-1788-10D3C42BB9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4028DED-2AD8-0A05-4746-ECA84C729C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3786BF91-029D-5BD5-33FE-9AD7768B6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78CAC50-3D8F-804A-ABAC-15F00514EBC9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645A3788-D884-ED5B-A0FD-9E4F431C0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BFA6E1F-1DD5-8FEE-70FF-E7447A3A2A51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EC606BF-7DFE-2044-9605-4B6A726C3E90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55794-195C-92E9-91BA-4E6F38426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755FB2E-72C3-4C52-66B8-5A2F24BB39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26756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850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9EC90733-5450-B4A9-D645-638D8E057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BD273A-2885-CA20-2F2A-15D9A91EF7E7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B81B77D-2586-8703-AAC3-40D42A28B5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0690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0FA0-E3A3-3EAD-0A7A-9068255EB5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492A554-AF98-AEE6-DB66-E9F9A9C01F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97A7B521-246B-B979-F22F-9C6AC0449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0B6200C-D023-E545-AD71-31D600FE5308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5697B9B3-EA0F-76F2-B064-683189521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901506-7039-32DE-3C2E-D315F2F22F2B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BA24FD8-A286-8637-C703-3E0FF28E3CCE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3E9EC4-49E3-04CD-73F1-D765304AC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9650750E-5065-A74B-2885-DF78F6ECF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13D05BB-7915-8D90-BA55-B4A0648D3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99068D-7695-526C-3230-22D9806E08C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9EA1B3B-A898-A098-0330-DE24B19868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660649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DF1E56-C139-DD99-EC02-7FA7E5A3E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A2ACAEE1-8BC7-E9B1-04F5-F64F561DAB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EDFD36E6-1C42-821F-ED0D-9196F6196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FE06193-A072-504A-934A-E99C24AC7C25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E1550E6A-99A2-F8DE-EDE2-78F839D9E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5A2A92-A731-226A-579D-A4B2ECD2F337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F04F1A3-ACFE-C296-9BF8-F47F641CF7F2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F5624-9186-669B-F5BF-559B64E545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74E4047A-40FA-E8C2-D775-F74D447A1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4CF0ADF-82A7-BC4D-AE42-CAD62587D3A4}"/>
              </a:ext>
            </a:extLst>
          </p:cNvPr>
          <p:cNvSpPr/>
          <p:nvPr userDrawn="1"/>
        </p:nvSpPr>
        <p:spPr>
          <a:xfrm rot="10800000">
            <a:off x="6096000" y="3781645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C13335-5611-24E8-801F-2C5471233479}"/>
              </a:ext>
            </a:extLst>
          </p:cNvPr>
          <p:cNvSpPr/>
          <p:nvPr userDrawn="1"/>
        </p:nvSpPr>
        <p:spPr>
          <a:xfrm>
            <a:off x="251345" y="1214720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95" y="1244905"/>
            <a:ext cx="5735697" cy="24593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0908" y="1238754"/>
            <a:ext cx="5744800" cy="2435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149" y="1357963"/>
            <a:ext cx="0" cy="4841398"/>
          </a:xfrm>
          <a:prstGeom prst="line">
            <a:avLst/>
          </a:prstGeom>
          <a:ln>
            <a:gradFill>
              <a:gsLst>
                <a:gs pos="50000">
                  <a:schemeClr val="tx1"/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9740342-B37C-13D5-BEDA-C5F95C2BC7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7695" y="3876120"/>
            <a:ext cx="5735697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3B6CE89-F346-2335-A36E-E1C0F0E2E3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90908" y="3876120"/>
            <a:ext cx="5744800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44AE56-F65D-120E-43EC-E66FECB0C70C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959" y="3778662"/>
            <a:ext cx="11433485" cy="0"/>
          </a:xfrm>
          <a:prstGeom prst="line">
            <a:avLst/>
          </a:prstGeom>
          <a:ln>
            <a:gradFill>
              <a:gsLst>
                <a:gs pos="50000">
                  <a:schemeClr val="tx1"/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612DB478-1231-2AE2-26A3-A35AE7CDEF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C8E27F-534B-36F9-ADC2-D50B3B8C23C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8406B0-90C4-8545-F806-16BA6B9A5A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893819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7CA329-E657-6567-503C-F950FAF67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E2FF835-2860-F211-50A6-CD6A3CD20E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6346F511-731E-B164-543E-19C570DD6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2D57C24-CAAF-974A-A01A-B656C7C6DA0F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5FAE51E8-5133-FA68-9AF2-A0158C0B9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C179CD-A4F6-CF06-9298-D1DA4C8D9881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1A00A28-1A00-E573-B425-6111C6DA982B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DF70C-0C3E-8780-9EA0-C68D6ADAA8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27AC6863-0912-35B8-B5FF-E74875AB7C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3" name="Picture Placeholder 29">
            <a:extLst>
              <a:ext uri="{FF2B5EF4-FFF2-40B4-BE49-F238E27FC236}">
                <a16:creationId xmlns:a16="http://schemas.microsoft.com/office/drawing/2014/main" id="{BF16DF67-2C2F-7952-EBF3-7F2E6EB87F8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57695" y="1248358"/>
            <a:ext cx="11738281" cy="5095863"/>
          </a:xfrm>
          <a:prstGeom prst="roundRect">
            <a:avLst>
              <a:gd name="adj" fmla="val 307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A48AB0-0620-6241-AD05-698E9B0734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9AE475-A91E-44DF-97D1-11A7803FB93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557CC8-AB16-FC9E-C310-7ACA0DED63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411555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, Content,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A75053-BA38-1F2E-30CF-31BED56DF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CBD0E54-0F4A-8448-88B5-293220213D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EDFEC-665B-F605-975C-3D8C113CFD39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0E6A9-F1AF-1B89-453E-EC326ADA08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266A26AC-F20D-A590-7A9D-65A3B1A139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6" y="1248935"/>
            <a:ext cx="7655033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42BCEB9-D343-9B92-D656-2954689E401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148638" y="1248934"/>
            <a:ext cx="3847338" cy="5095287"/>
          </a:xfrm>
          <a:prstGeom prst="roundRect">
            <a:avLst>
              <a:gd name="adj" fmla="val 5372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69EB62-8D97-80CA-1C33-2CA33A1A9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90D752-4995-1081-A624-3E2C587B8979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88F27EE8-BF12-0666-54B1-E68553FAD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3A1BB9C-5922-DD41-85A7-94811416E7B6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03378404-6421-854E-7914-5D117D7509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92970D-3462-D520-AC33-7171D905578F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9248658-5378-307B-C840-7B2778E9C7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64310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Ima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5BBB57-D921-E654-C24E-306D63CA50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6BAA63DF-0FB9-F84E-7366-92EC242458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241BC1C9-64DE-24F0-8A18-E82742D6C1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59038C-6CDA-854E-ADC0-86E5B668EEBC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A09F65DE-F7CB-8E54-A82C-3496058D5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51D2B70-2274-CF6C-C05D-4DEC85EBD2C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78AEBA9-DBDB-CF15-DFA5-FC76A2282254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112E11-B3E9-C4AD-8CD2-2A414AE5A7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488F72F-4D11-8061-913D-639F91FD97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9">
            <a:extLst>
              <a:ext uri="{FF2B5EF4-FFF2-40B4-BE49-F238E27FC236}">
                <a16:creationId xmlns:a16="http://schemas.microsoft.com/office/drawing/2014/main" id="{A2B80938-64A5-3E13-FED4-997A2B087D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6292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EC8C792-98C4-D41F-F16D-38C09E0EB76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267901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34EA3D76-12F8-7507-4A6E-913045C4A8A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278107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35A252-E447-5734-FB61-6B654C5DDB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2597A1-AD07-9F3D-E67A-F549CB7281CA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593BF8-EF55-65CD-369D-AB89DC0809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1878167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71D24B-F34A-CA90-E011-26F42B495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419688D-3762-5989-81D7-4C3E4F6738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ADEE225E-E6DE-E9AD-23E8-147CCDEEF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939115-25B5-2049-8847-6B8641659CAC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23738E96-584E-7A12-9FCD-C30387C67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FDC684-5B4A-A571-ED8B-F0AC9BA5BC1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0BE3E34-4F25-C0B6-8791-55DF7E1EFEE0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FB244-9776-4DA7-C7C0-DDCCF95F9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63E1BBF-3CF4-009F-F991-8759642F9E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A9600FF-B773-D76D-EC0F-4969C2EE1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76857E-14E1-E27D-B475-805AFE47513B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1B4437-7344-2D25-9EC2-10E365550F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4205879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88DF7D-4484-1782-712A-ABE7A3B642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164EB68-0E18-2B33-9B7F-2AE03077F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C1649D51-0059-36AE-7E60-7267915AAE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76" y="4448344"/>
            <a:ext cx="11252447" cy="108238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defRPr sz="3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Closing Slide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9A621A7-B321-801D-45AA-57482FA75C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77" y="5751031"/>
            <a:ext cx="11252445" cy="8591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Closing Slide </a:t>
            </a:r>
            <a:br>
              <a:rPr lang="en-US" dirty="0"/>
            </a:br>
            <a:r>
              <a:rPr lang="en-US" dirty="0"/>
              <a:t>subtitle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79A6E5A-68D7-8C81-9E71-4FB1FAAB44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F3C306-7FEF-8A0C-5094-163E865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6" r="-716"/>
          <a:stretch/>
        </p:blipFill>
        <p:spPr>
          <a:xfrm>
            <a:off x="4644133" y="1307674"/>
            <a:ext cx="2903734" cy="2842296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3CBA106-DCBE-DC87-6E17-CF8B6A9E582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743" y="479308"/>
            <a:ext cx="1985304" cy="44755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FED2F3-18A3-956A-4540-6212D5A312DD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833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A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B33EB7-93E3-2B12-0A8E-BCB5926B5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82" y="6447003"/>
            <a:ext cx="9531997" cy="330442"/>
          </a:xfrm>
          <a:prstGeom prst="rect">
            <a:avLst/>
          </a:prstGeom>
        </p:spPr>
      </p:pic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ADEE225E-E6DE-E9AD-23E8-147CCDEEF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939115-25B5-2049-8847-6B8641659CAC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23738E96-584E-7A12-9FCD-C30387C67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FDC684-5B4A-A571-ED8B-F0AC9BA5BC1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0BE3E34-4F25-C0B6-8791-55DF7E1EFEE0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FB244-9776-4DA7-C7C0-DDCCF95F9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63E1BBF-3CF4-009F-F991-8759642F9E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A9600FF-B773-D76D-EC0F-4969C2EE1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76857E-14E1-E27D-B475-805AFE47513B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1B4437-7344-2D25-9EC2-10E365550F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4127776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rew Exercise &amp; Countermeasure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1CE669-A982-2D0D-E75D-4994BA7024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5214"/>
            <a:ext cx="2101144" cy="2056686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75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Dynamic Test System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8B5DA9-E503-DBA3-01C3-518B7AF638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68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Flight Software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480240-873A-0EFE-71D7-FFDE0A47BF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78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Robotic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EDC9A2-9EB8-7424-1B54-9BDB540A7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Simulation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AE8A77-A8C4-88E3-B8A3-DFC35448C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82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DD1E0B-46CB-457C-D818-611F26AF71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73AA7F-DC64-84A2-A665-83306D456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D1421-6FD3-A674-B864-820696DEB93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12E9CD-AE0D-BD70-34EB-4C7BEBA21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33D9B5EC-B382-47A0-3B54-199378B74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538E8-7D98-9EA3-1266-B7083B5EA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DC8BCD99-1088-E340-1E13-1E043D47D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7BFFE05-D146-3C43-876C-C2F250ADE950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9" name="Slide Number Placeholder 14">
            <a:extLst>
              <a:ext uri="{FF2B5EF4-FFF2-40B4-BE49-F238E27FC236}">
                <a16:creationId xmlns:a16="http://schemas.microsoft.com/office/drawing/2014/main" id="{9C07C483-A8CF-D889-A4BE-4818DF404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AAB694-2780-FDAF-65C1-BE47C4DDB4B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DE40BE-728E-1801-D772-F26913BB21F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359"/>
            <a:ext cx="11671069" cy="50942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CEA7F8A-306F-C918-5870-52D28C9AB4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249746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5331E-80FB-8D3D-9822-AEE89E05CF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3F0B0E0-E6C5-258E-49CA-E3EFFBABF3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529A85-DF20-0038-043D-8AAB04BDE1B2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D1DF27-3F85-60EA-A6DC-19CFD8143E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0D4D2288-C28C-A3DC-2091-4E5783403C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6" name="Date Placeholder 12">
            <a:extLst>
              <a:ext uri="{FF2B5EF4-FFF2-40B4-BE49-F238E27FC236}">
                <a16:creationId xmlns:a16="http://schemas.microsoft.com/office/drawing/2014/main" id="{07DF0E84-58C8-4B77-C71F-1B7AE5BFF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3C3CA80-3578-6045-B1B7-18E0656D9A44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7" name="Slide Number Placeholder 14">
            <a:extLst>
              <a:ext uri="{FF2B5EF4-FFF2-40B4-BE49-F238E27FC236}">
                <a16:creationId xmlns:a16="http://schemas.microsoft.com/office/drawing/2014/main" id="{7A4539EA-3002-3777-4FB9-B630E3DA3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16F1C31-ECAB-892A-B785-776E1033F85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5DC3BB56-8358-F188-A764-D29396CC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F57A09-03E2-C238-C6A7-6140A48D34FD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26756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850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FA73B13-5E7B-765A-3998-1CCEBF8C9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898395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7E8230-ABD0-320D-B856-03E0BDB804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124363C-F654-518B-3046-C49B137FF0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57192A-2F7E-F125-1318-8327B76476BD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790B9-8D96-EC37-2CB6-7C2E0CB311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815BAE7-8E93-1043-B67B-E03C9CF97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7" name="Date Placeholder 12">
            <a:extLst>
              <a:ext uri="{FF2B5EF4-FFF2-40B4-BE49-F238E27FC236}">
                <a16:creationId xmlns:a16="http://schemas.microsoft.com/office/drawing/2014/main" id="{7DD61006-3C5C-3450-74FC-C8CC8AF27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19D4E76-19A8-E346-B882-9B039CA2A61D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8" name="Slide Number Placeholder 14">
            <a:extLst>
              <a:ext uri="{FF2B5EF4-FFF2-40B4-BE49-F238E27FC236}">
                <a16:creationId xmlns:a16="http://schemas.microsoft.com/office/drawing/2014/main" id="{2BC2BC25-D76A-334D-BEF7-197F93C81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33BC44-312E-0DEE-D158-1012ADF5FD09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61A50D8B-0148-910B-0B5E-E23500820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6126BCF-58DA-D77D-3B27-E6093674EFB0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51FAA9B-56C2-F297-B02D-DD156DDA9E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4011988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4B01CE-B5EE-DBB0-88A0-7FB3B6AAC4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5E44DE2-20F5-67A1-3BDC-2B4B9C78EC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F913A1-EADB-7130-8C25-10E062EE26DC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CFA2F3-344F-6935-2A8E-B35EC44A7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B2C68336-4484-E2E0-27D6-C29A57F661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5" name="Date Placeholder 12">
            <a:extLst>
              <a:ext uri="{FF2B5EF4-FFF2-40B4-BE49-F238E27FC236}">
                <a16:creationId xmlns:a16="http://schemas.microsoft.com/office/drawing/2014/main" id="{D9BBE9BA-EBD5-FF90-9188-7BAFE683D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04DF1CC-DDAC-E449-BF94-61CF2777E0D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6" name="Slide Number Placeholder 14">
            <a:extLst>
              <a:ext uri="{FF2B5EF4-FFF2-40B4-BE49-F238E27FC236}">
                <a16:creationId xmlns:a16="http://schemas.microsoft.com/office/drawing/2014/main" id="{8FE13EAF-5BF8-4EE9-1F75-692703EF2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9FF064-5215-23F9-E454-47B7BA2EC9F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A015A0BB-9DDE-BB7A-FE9B-B9DBFA0F7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96384C0-375F-9199-8D53-3B51122F5EE3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4CF0ADF-82A7-BC4D-AE42-CAD62587D3A4}"/>
              </a:ext>
            </a:extLst>
          </p:cNvPr>
          <p:cNvSpPr/>
          <p:nvPr userDrawn="1"/>
        </p:nvSpPr>
        <p:spPr>
          <a:xfrm rot="10800000">
            <a:off x="6096000" y="3781645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C13335-5611-24E8-801F-2C5471233479}"/>
              </a:ext>
            </a:extLst>
          </p:cNvPr>
          <p:cNvSpPr/>
          <p:nvPr userDrawn="1"/>
        </p:nvSpPr>
        <p:spPr>
          <a:xfrm>
            <a:off x="251345" y="1214720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95" y="1244905"/>
            <a:ext cx="5735697" cy="24593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0908" y="1238754"/>
            <a:ext cx="5744800" cy="2435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149" y="1357963"/>
            <a:ext cx="0" cy="4841398"/>
          </a:xfrm>
          <a:prstGeom prst="line">
            <a:avLst/>
          </a:prstGeom>
          <a:ln>
            <a:gradFill>
              <a:gsLst>
                <a:gs pos="50000">
                  <a:schemeClr val="tx2"/>
                </a:gs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9740342-B37C-13D5-BEDA-C5F95C2BC7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7695" y="3876120"/>
            <a:ext cx="5735697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3B6CE89-F346-2335-A36E-E1C0F0E2E3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90908" y="3876120"/>
            <a:ext cx="5744800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44AE56-F65D-120E-43EC-E66FECB0C70C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959" y="3778662"/>
            <a:ext cx="11433485" cy="0"/>
          </a:xfrm>
          <a:prstGeom prst="line">
            <a:avLst/>
          </a:prstGeom>
          <a:ln>
            <a:gradFill>
              <a:gsLst>
                <a:gs pos="50000">
                  <a:schemeClr val="tx2"/>
                </a:gs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B0ACD2-478A-2ED4-55B2-A97BFBEF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24330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F0955D-D8EE-A2E5-1268-207719DF7D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D1028DBF-11FF-F019-2A40-4EB53EAFD9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E4BE92-55C0-E595-2DBB-A8F62CFB050D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8AF61E-E1AA-FA01-38F6-C7FEA9C366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91B8D50-7185-C915-9741-FC1D9CF81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2" name="Date Placeholder 12">
            <a:extLst>
              <a:ext uri="{FF2B5EF4-FFF2-40B4-BE49-F238E27FC236}">
                <a16:creationId xmlns:a16="http://schemas.microsoft.com/office/drawing/2014/main" id="{9ACE3CBA-B1ED-4B46-3A7E-0AC60F9AD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1BE6BF9-CB4C-3742-BA21-C9C247471441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4" name="Slide Number Placeholder 14">
            <a:extLst>
              <a:ext uri="{FF2B5EF4-FFF2-40B4-BE49-F238E27FC236}">
                <a16:creationId xmlns:a16="http://schemas.microsoft.com/office/drawing/2014/main" id="{307FD5C6-90F9-E69C-69CE-BAC1E9B85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45EC695-77A2-977E-8E59-9CB1EA8C8316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661675D2-DDBA-0FB2-4D97-6EDAEE767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2BCCB7-E21F-91F2-4886-43430617C604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icture Placeholder 29">
            <a:extLst>
              <a:ext uri="{FF2B5EF4-FFF2-40B4-BE49-F238E27FC236}">
                <a16:creationId xmlns:a16="http://schemas.microsoft.com/office/drawing/2014/main" id="{BF16DF67-2C2F-7952-EBF3-7F2E6EB87F8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57695" y="1248358"/>
            <a:ext cx="11738281" cy="5095863"/>
          </a:xfrm>
          <a:prstGeom prst="roundRect">
            <a:avLst>
              <a:gd name="adj" fmla="val 307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34C1C83-B2BA-6FDA-7DD9-39831FCF5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809542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, Content,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747899-E0CD-A7AC-C1F6-E509727A1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7C6CB28-DB0B-231D-10B3-9BA3ED6D74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BA8E37-227C-74FA-575B-49EC4637D29F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05118C-528F-2C92-A206-E9F768B9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70B48ED-D6A9-3AE7-B409-DC1838FFC0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3" name="Date Placeholder 12">
            <a:extLst>
              <a:ext uri="{FF2B5EF4-FFF2-40B4-BE49-F238E27FC236}">
                <a16:creationId xmlns:a16="http://schemas.microsoft.com/office/drawing/2014/main" id="{890E3FF9-997E-529D-0D7F-8975B9975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2B80973-E055-0A4C-942D-7925532060A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4" name="Slide Number Placeholder 14">
            <a:extLst>
              <a:ext uri="{FF2B5EF4-FFF2-40B4-BE49-F238E27FC236}">
                <a16:creationId xmlns:a16="http://schemas.microsoft.com/office/drawing/2014/main" id="{D3DEE54F-49DB-86A9-E106-4A11490F5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E0A00D-8FD0-D6FA-A7AF-181685CAF8A5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749AD96E-41D7-FAFC-C649-F0164C4D6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745BB6-BD5B-EFCF-4658-41621E1D3A91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6" y="1248935"/>
            <a:ext cx="7655033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42BCEB9-D343-9B92-D656-2954689E401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148638" y="1248934"/>
            <a:ext cx="3847338" cy="5095287"/>
          </a:xfrm>
          <a:prstGeom prst="roundRect">
            <a:avLst>
              <a:gd name="adj" fmla="val 5372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05106BF-AD5B-5E71-A08D-2D57B15553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890145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Ima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8E13F3-CB7A-B4FE-D02B-15C148C894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0307EC1-4822-FD1F-BA74-6A432D4A9F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177D61-D805-F36E-9405-DE0CD01BD59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A67F9E-5AD2-4572-A7F9-B63506620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D6DF6D4-F572-685A-5D04-434779E9E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8" name="Date Placeholder 12">
            <a:extLst>
              <a:ext uri="{FF2B5EF4-FFF2-40B4-BE49-F238E27FC236}">
                <a16:creationId xmlns:a16="http://schemas.microsoft.com/office/drawing/2014/main" id="{E4A2DBD0-08D5-A780-52D7-9171DAB12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A10C8F8-7704-7446-AB03-C621DA8ED72D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9" name="Slide Number Placeholder 14">
            <a:extLst>
              <a:ext uri="{FF2B5EF4-FFF2-40B4-BE49-F238E27FC236}">
                <a16:creationId xmlns:a16="http://schemas.microsoft.com/office/drawing/2014/main" id="{9A58A062-5084-ED84-172F-8916C261F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EF56048-C09B-9A01-3A3A-AB7456B0337D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D059CC0D-07CA-AF5D-517D-0A88D9C04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BB6A114-6E80-4A72-F307-09279F26A607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9">
            <a:extLst>
              <a:ext uri="{FF2B5EF4-FFF2-40B4-BE49-F238E27FC236}">
                <a16:creationId xmlns:a16="http://schemas.microsoft.com/office/drawing/2014/main" id="{A2B80938-64A5-3E13-FED4-997A2B087D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6292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EC8C792-98C4-D41F-F16D-38C09E0EB76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267901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34EA3D76-12F8-7507-4A6E-913045C4A8A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278107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B28FE70-2396-AB51-CCD0-34F412E7C9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612726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6FD81-F91E-2C70-9E5D-0B32A0FC6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77C02CC-A51B-9082-891A-9F5B84EE61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658669-6C47-8177-5909-2D3BD511266F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0F0C57-031E-F602-FF9E-5CF23F83B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EB704F1-76C2-5262-B79B-220E5512D4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4" name="Date Placeholder 12">
            <a:extLst>
              <a:ext uri="{FF2B5EF4-FFF2-40B4-BE49-F238E27FC236}">
                <a16:creationId xmlns:a16="http://schemas.microsoft.com/office/drawing/2014/main" id="{324CC25C-8EDE-4570-8B22-047CFF4AC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A3DB359-F9DF-B943-BF09-7585DBFD8885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25" name="Slide Number Placeholder 14">
            <a:extLst>
              <a:ext uri="{FF2B5EF4-FFF2-40B4-BE49-F238E27FC236}">
                <a16:creationId xmlns:a16="http://schemas.microsoft.com/office/drawing/2014/main" id="{2AE8A483-0D10-0F81-94AF-A5DE82BFB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F74512-912C-F589-C9B5-5F7739DD3DD2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5C0E4001-BC0A-767D-32A4-34803F22D4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B0878F-CFA8-78A5-4F55-C10306093AE3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9C6F289-809B-4957-C1A1-6B926A2F58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7138689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94936A-604B-C1CA-9751-0B68DC9F93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ABCCFA3-9151-0AFB-BCD8-E872F9B243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C1649D51-0059-36AE-7E60-7267915AAE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76" y="4448344"/>
            <a:ext cx="11252447" cy="108238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defRPr sz="3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Closing Slide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9A621A7-B321-801D-45AA-57482FA75C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77" y="5751031"/>
            <a:ext cx="11252445" cy="8591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Closing Slide </a:t>
            </a:r>
            <a:br>
              <a:rPr lang="en-US" dirty="0"/>
            </a:br>
            <a:r>
              <a:rPr lang="en-US" dirty="0"/>
              <a:t>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6B9F74-738D-3CEF-8058-0DF5B1706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6473D-8E82-458C-0523-CF2BEC435C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0695" y="479308"/>
            <a:ext cx="1939400" cy="44755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137A49-B6E7-8578-29A8-80FCFA4C8EE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F68FB2C-BB7D-0548-D323-407C4D0C82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6" r="-716"/>
          <a:stretch/>
        </p:blipFill>
        <p:spPr>
          <a:xfrm>
            <a:off x="4644133" y="1307674"/>
            <a:ext cx="2903734" cy="28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30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rew Exercise &amp; Countermeasure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ECBBD7-3968-6FFC-63F5-35D97314F2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5EFE044-C130-2B87-E7A8-A4D0217C59C0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1540A1C-5CE6-C8E9-D0CB-29FA1F981215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7F7579-089F-28BA-A1C2-8FEE694B15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640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Dynamic Test System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949A3E-3C25-EFF9-E4E8-E548E0F6E6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83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Flight Software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0F8FB7-B26F-321E-5B90-D278990C0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19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Robotic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D6D749-7848-34CB-9509-F8E4190CC1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440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Simulation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66FE67-1FCB-4830-4D47-94EE4C587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3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C01CE6-35E3-5A87-9ACB-960EEDBDF969}"/>
              </a:ext>
            </a:extLst>
          </p:cNvPr>
          <p:cNvSpPr/>
          <p:nvPr userDrawn="1"/>
        </p:nvSpPr>
        <p:spPr>
          <a:xfrm>
            <a:off x="139816" y="136321"/>
            <a:ext cx="11912367" cy="6585358"/>
          </a:xfrm>
          <a:prstGeom prst="rect">
            <a:avLst/>
          </a:prstGeom>
          <a:solidFill>
            <a:srgbClr val="3C1D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73B5FE86-DBA2-9B77-DAE8-739A9193A816}"/>
              </a:ext>
            </a:extLst>
          </p:cNvPr>
          <p:cNvSpPr txBox="1"/>
          <p:nvPr userDrawn="1"/>
        </p:nvSpPr>
        <p:spPr>
          <a:xfrm>
            <a:off x="5498946" y="185168"/>
            <a:ext cx="1201882" cy="69079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32" b="1" i="0" u="none" strike="noStrike" kern="1200" cap="none" spc="3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CUI</a:t>
            </a:r>
            <a:endParaRPr kumimoji="0" sz="4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EECA634-2CFC-4E9B-9F05-9584DEE451CF}"/>
              </a:ext>
            </a:extLst>
          </p:cNvPr>
          <p:cNvSpPr txBox="1"/>
          <p:nvPr userDrawn="1"/>
        </p:nvSpPr>
        <p:spPr>
          <a:xfrm>
            <a:off x="5587546" y="4043617"/>
            <a:ext cx="1027834" cy="22912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32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ATTENTION</a:t>
            </a:r>
            <a:endParaRPr kumimoji="0" sz="1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2E347025-55F6-75A3-0247-97F8132D50A0}"/>
              </a:ext>
            </a:extLst>
          </p:cNvPr>
          <p:cNvSpPr txBox="1"/>
          <p:nvPr userDrawn="1"/>
        </p:nvSpPr>
        <p:spPr>
          <a:xfrm>
            <a:off x="5498946" y="5891509"/>
            <a:ext cx="1201882" cy="69079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32" b="1" i="0" u="none" strike="noStrike" kern="1200" cap="none" spc="3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CUI</a:t>
            </a:r>
            <a:endParaRPr kumimoji="0" sz="4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F4F73FCB-C64B-763A-7779-07643CD5A4DD}"/>
              </a:ext>
            </a:extLst>
          </p:cNvPr>
          <p:cNvSpPr txBox="1"/>
          <p:nvPr userDrawn="1"/>
        </p:nvSpPr>
        <p:spPr>
          <a:xfrm>
            <a:off x="5587546" y="987305"/>
            <a:ext cx="1027834" cy="22912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32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ATTENTION</a:t>
            </a:r>
            <a:endParaRPr kumimoji="0" sz="1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474194AE-185E-6277-8E41-CD933548B3E9}"/>
              </a:ext>
            </a:extLst>
          </p:cNvPr>
          <p:cNvSpPr txBox="1"/>
          <p:nvPr userDrawn="1"/>
        </p:nvSpPr>
        <p:spPr>
          <a:xfrm>
            <a:off x="2032000" y="4272742"/>
            <a:ext cx="8146704" cy="12836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99" rIns="0" bIns="0" rtlCol="0">
            <a:spAutoFit/>
          </a:bodyPr>
          <a:lstStyle/>
          <a:p>
            <a:pPr marL="468011" marR="480567" lvl="0" indent="0" algn="ctr" defTabSz="914400" rtl="0" eaLnBrk="1" fontAlgn="auto" latinLnBrk="0" hangingPunct="1">
              <a:lnSpc>
                <a:spcPct val="1111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All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individuals handling this information are required to</a:t>
            </a:r>
            <a:r>
              <a:rPr kumimoji="0" sz="1000" b="0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protect it from unauthorized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disclosure.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32048" marR="145469" lvl="0" indent="0" algn="ct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Handling, storage,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reproduction, and disposition of the attached document(s)</a:t>
            </a:r>
            <a:r>
              <a:rPr kumimoji="0" sz="1000" b="0" i="0" u="none" strike="noStrike" kern="1200" cap="none" spc="-6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must be in accordance </a:t>
            </a: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with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32 CFR </a:t>
            </a: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Part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2002 and applicable agency</a:t>
            </a:r>
            <a:r>
              <a:rPr kumimoji="0" sz="1000" b="0" i="0" u="none" strike="noStrike" kern="1200" cap="none" spc="-2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policy.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12575" marR="228161" lvl="0" indent="-866" algn="ct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Access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Controlled Unclassified Information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shall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be allowed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as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necessary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permissible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any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individual(s), organization(s), or grouping(s)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users,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provided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such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access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or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is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consistent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with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or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 furtherance </a:t>
            </a:r>
            <a:r>
              <a:rPr kumimoji="0" sz="10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Lawful Government Purpose </a:t>
            </a:r>
            <a:r>
              <a:rPr kumimoji="0" sz="10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in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manner consistent with applicable 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law,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regulations,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Government-wide</a:t>
            </a:r>
            <a:r>
              <a:rPr kumimoji="0" sz="1000" b="0" i="0" u="none" strike="noStrike" kern="1200" cap="none" spc="-9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policies.</a:t>
            </a:r>
            <a:endParaRPr kumimoji="0" lang="en-US" sz="1000" b="0" i="0" u="none" strike="noStrike" kern="1200" cap="none" spc="-2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12575" marR="228161" lvl="0" indent="-866" algn="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Standard Form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901</a:t>
            </a:r>
            <a:r>
              <a:rPr kumimoji="0" sz="6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(11-18)</a:t>
            </a:r>
            <a:br>
              <a:rPr kumimoji="0" lang="en-US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</a:br>
            <a:r>
              <a:rPr kumimoji="0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Prescribed </a:t>
            </a:r>
            <a:r>
              <a:rPr kumimoji="0" sz="6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by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GSA/ISOO </a:t>
            </a:r>
            <a:r>
              <a:rPr kumimoji="0" sz="600" b="0" i="0" u="none" strike="noStrike" kern="1200" cap="none" spc="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|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32 </a:t>
            </a:r>
            <a:r>
              <a:rPr kumimoji="0" sz="6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CFR</a:t>
            </a:r>
            <a:r>
              <a:rPr kumimoji="0" sz="600" b="0" i="0" u="none" strike="noStrike" kern="1200" cap="none" spc="-58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2002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272570F-561E-64CB-C4E5-77903EB6D48C}"/>
              </a:ext>
            </a:extLst>
          </p:cNvPr>
          <p:cNvSpPr txBox="1"/>
          <p:nvPr userDrawn="1"/>
        </p:nvSpPr>
        <p:spPr>
          <a:xfrm>
            <a:off x="2032000" y="1226123"/>
            <a:ext cx="8146704" cy="231647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533" rIns="0" bIns="0" rtlCol="0">
            <a:noAutofit/>
          </a:bodyPr>
          <a:lstStyle/>
          <a:p>
            <a:pPr marL="859825" marR="639024" lvl="0" indent="-225563" algn="ctr" defTabSz="914400" rtl="0" eaLnBrk="1" fontAlgn="auto" latinLnBrk="0" hangingPunct="1">
              <a:lnSpc>
                <a:spcPct val="111100"/>
              </a:lnSpc>
              <a:spcBef>
                <a:spcPts val="3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Use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this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space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indicate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categories,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limited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controls, special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instructions,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points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contact,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etc.,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if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needed.</a:t>
            </a:r>
            <a:endParaRPr kumimoji="0" lang="en-US" sz="1000" b="0" i="0" u="none" strike="noStrike" kern="1200" cap="none" spc="-17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51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5403B2-2705-90EA-1A32-29218351B5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03" y="5851"/>
            <a:ext cx="12150394" cy="6846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7342B6-4012-B0EA-8ECB-20CFB31636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2"/>
            <a:ext cx="1546789" cy="1527048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CC1415F6-C9B7-EA99-C551-114774D6F4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C3F967-24E1-5AF5-D5DD-83D2E3FE864D}"/>
              </a:ext>
            </a:extLst>
          </p:cNvPr>
          <p:cNvSpPr/>
          <p:nvPr userDrawn="1"/>
        </p:nvSpPr>
        <p:spPr>
          <a:xfrm>
            <a:off x="3668335" y="1677620"/>
            <a:ext cx="8523665" cy="2381628"/>
          </a:xfrm>
          <a:prstGeom prst="rect">
            <a:avLst/>
          </a:prstGeom>
          <a:gradFill>
            <a:gsLst>
              <a:gs pos="0">
                <a:srgbClr val="293871">
                  <a:alpha val="0"/>
                </a:srgbClr>
              </a:gs>
              <a:gs pos="100000">
                <a:srgbClr val="354993"/>
              </a:gs>
              <a:gs pos="59000">
                <a:srgbClr val="293871">
                  <a:alpha val="66000"/>
                </a:srgb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B8293C-9B04-CE86-A16A-105134AFA2F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8468" y="773253"/>
            <a:ext cx="4851258" cy="4748616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5436F28-CC83-A83A-46F8-A8044F1563A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743" y="479308"/>
            <a:ext cx="1985304" cy="44755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F203D2-0A11-1474-9ED8-D73233A9F188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CDDAD0F-2F42-C31C-268D-ECA4AD6977F1}"/>
              </a:ext>
            </a:extLst>
          </p:cNvPr>
          <p:cNvGrpSpPr/>
          <p:nvPr userDrawn="1"/>
        </p:nvGrpSpPr>
        <p:grpSpPr>
          <a:xfrm>
            <a:off x="166276" y="272494"/>
            <a:ext cx="4468546" cy="6406780"/>
            <a:chOff x="166276" y="272494"/>
            <a:chExt cx="4468546" cy="640678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3C9BB40-52D3-E1E1-7354-014F99A4A6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6244" y="289557"/>
              <a:ext cx="838578" cy="83691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275C5D-AB9E-0AE4-68DD-84B83B9F33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1658" y="272494"/>
              <a:ext cx="736013" cy="85080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1012B7-738F-408D-65A3-7F609C8892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496" y="1898852"/>
              <a:ext cx="977591" cy="85345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4287A4-3C93-8A2A-1DEC-E26CF2E8A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9090" y="5238550"/>
              <a:ext cx="868483" cy="85125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17FEC98-B537-E09A-F17E-0CDE3B83E1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1699" y="6030327"/>
              <a:ext cx="943923" cy="64894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646A104-BB5C-F132-DE6F-93AC42C767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276" y="3106307"/>
              <a:ext cx="855573" cy="84726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01B9776-B9D5-3DBC-A1AE-43E961BB78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3995" y="4308932"/>
              <a:ext cx="847267" cy="847267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30E9D24-1973-79C4-6BCF-8C87AB8A7D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3218" y="831806"/>
              <a:ext cx="1127750" cy="845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62191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15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8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pPr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641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3" r:id="rId9"/>
    <p:sldLayoutId id="2147483817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75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30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2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2026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6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nasa.gov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sa.gov/ignition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7B71-60FD-F54C-BD00-B41066932A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319" y="1389356"/>
            <a:ext cx="9362286" cy="1331650"/>
          </a:xfrm>
        </p:spPr>
        <p:txBody>
          <a:bodyPr/>
          <a:lstStyle/>
          <a:p>
            <a:r>
              <a:rPr lang="en-US" dirty="0"/>
              <a:t>NASA </a:t>
            </a:r>
            <a:br>
              <a:rPr lang="en-US" dirty="0"/>
            </a:br>
            <a:r>
              <a:rPr lang="en-US" dirty="0"/>
              <a:t>Artemis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37DCB0-F33B-046C-41A6-C5CDFF8AC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319" y="5366842"/>
            <a:ext cx="8257764" cy="99021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NASA JSC/Brian O’Hagan</a:t>
            </a:r>
          </a:p>
          <a:p>
            <a:r>
              <a:rPr lang="en-US" dirty="0"/>
              <a:t>GCRI Summit</a:t>
            </a:r>
          </a:p>
          <a:p>
            <a:r>
              <a:rPr lang="en-US" dirty="0"/>
              <a:t>Oct 8, 2026</a:t>
            </a:r>
          </a:p>
        </p:txBody>
      </p:sp>
    </p:spTree>
    <p:extLst>
      <p:ext uri="{BB962C8B-B14F-4D97-AF65-F5344CB8AC3E}">
        <p14:creationId xmlns:p14="http://schemas.microsoft.com/office/powerpoint/2010/main" val="161708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DDC3F-087A-4208-B63A-C0AF06DBD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8FA678-A353-45AB-6AD1-F641153A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AAC02-B782-9584-744D-C54C48304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7DAE9-899E-9CBA-B626-55E1FA17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6CC5901-5FFF-89AD-EACB-EB2A9E327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014021"/>
            <a:ext cx="7612982" cy="5363317"/>
          </a:xfrm>
        </p:spPr>
        <p:txBody>
          <a:bodyPr>
            <a:noAutofit/>
          </a:bodyPr>
          <a:lstStyle/>
          <a:p>
            <a:r>
              <a:rPr lang="en-US" dirty="0"/>
              <a:t>NASA Organization</a:t>
            </a:r>
          </a:p>
          <a:p>
            <a:pPr lvl="1"/>
            <a:r>
              <a:rPr lang="en-US" sz="1600" dirty="0"/>
              <a:t>Org charts</a:t>
            </a:r>
          </a:p>
          <a:p>
            <a:pPr lvl="1"/>
            <a:r>
              <a:rPr lang="en-US" sz="1600" dirty="0"/>
              <a:t>Artemis Program Overview</a:t>
            </a:r>
          </a:p>
          <a:p>
            <a:pPr lvl="1"/>
            <a:r>
              <a:rPr lang="en-US" sz="1600" dirty="0"/>
              <a:t>NASA cybersecurity domains</a:t>
            </a:r>
          </a:p>
          <a:p>
            <a:r>
              <a:rPr lang="en-US" dirty="0"/>
              <a:t>Artemis &amp; Moonbase</a:t>
            </a:r>
          </a:p>
          <a:p>
            <a:pPr lvl="1"/>
            <a:r>
              <a:rPr lang="en-US" sz="1600" dirty="0"/>
              <a:t>Lunar Command &amp; Control Interoperability (LuCCI) team and results</a:t>
            </a:r>
          </a:p>
          <a:p>
            <a:pPr lvl="1"/>
            <a:r>
              <a:rPr lang="en-US" sz="1600" dirty="0"/>
              <a:t>How does the Artemis needs differ from Low Earth Orbit cybersecurity and spacecraft protection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5BD748-CD97-4C10-DF0F-31C056D7EFF8}"/>
              </a:ext>
            </a:extLst>
          </p:cNvPr>
          <p:cNvSpPr txBox="1"/>
          <p:nvPr/>
        </p:nvSpPr>
        <p:spPr>
          <a:xfrm>
            <a:off x="2975344" y="5942454"/>
            <a:ext cx="5142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See </a:t>
            </a:r>
            <a:r>
              <a:rPr lang="en-US" sz="1400" dirty="0">
                <a:hlinkClick r:id="rId2"/>
              </a:rPr>
              <a:t>https://www.nasa.gov/</a:t>
            </a:r>
            <a:r>
              <a:rPr lang="en-US" sz="1400" dirty="0"/>
              <a:t> for Artemis II imagery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0CFA94-378B-A45B-0487-0E8FE84EB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29" y="3931841"/>
            <a:ext cx="2927038" cy="219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125A27-59CF-C516-D81A-972A4D170B5A}"/>
              </a:ext>
            </a:extLst>
          </p:cNvPr>
          <p:cNvSpPr txBox="1"/>
          <p:nvPr/>
        </p:nvSpPr>
        <p:spPr>
          <a:xfrm>
            <a:off x="8165947" y="6062098"/>
            <a:ext cx="3889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Inspiration and crew post-lunar flyby</a:t>
            </a:r>
          </a:p>
        </p:txBody>
      </p:sp>
      <p:pic>
        <p:nvPicPr>
          <p:cNvPr id="1028" name="Picture 4" descr="017A7328.NEF">
            <a:extLst>
              <a:ext uri="{FF2B5EF4-FFF2-40B4-BE49-F238E27FC236}">
                <a16:creationId xmlns:a16="http://schemas.microsoft.com/office/drawing/2014/main" id="{E5A2A229-7349-002E-8CA5-AE197E291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134" y="1048625"/>
            <a:ext cx="4179805" cy="278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35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C35B1-25AC-CDD4-D131-09FD6FC70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00A864-73F6-8B56-09E6-63C15928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Centers and General Responsibilities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F08BE8-2FAA-C071-0E07-3A5BF5827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014021"/>
            <a:ext cx="3904729" cy="53633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HQ</a:t>
            </a:r>
          </a:p>
          <a:p>
            <a:r>
              <a:rPr lang="en-US" dirty="0"/>
              <a:t>Human Spaceflight Centers</a:t>
            </a:r>
          </a:p>
          <a:p>
            <a:pPr lvl="1"/>
            <a:r>
              <a:rPr lang="en-US" sz="1900" dirty="0"/>
              <a:t>KSC</a:t>
            </a:r>
          </a:p>
          <a:p>
            <a:pPr lvl="1"/>
            <a:r>
              <a:rPr lang="en-US" sz="1900" dirty="0"/>
              <a:t>MSFC</a:t>
            </a:r>
          </a:p>
          <a:p>
            <a:pPr lvl="1"/>
            <a:r>
              <a:rPr lang="en-US" sz="1900" dirty="0"/>
              <a:t>JSC</a:t>
            </a:r>
          </a:p>
          <a:p>
            <a:pPr lvl="1"/>
            <a:r>
              <a:rPr lang="en-US" sz="1900" dirty="0"/>
              <a:t>SSC</a:t>
            </a:r>
          </a:p>
          <a:p>
            <a:r>
              <a:rPr lang="en-US" dirty="0"/>
              <a:t>Earth Science Spaceflight Center</a:t>
            </a:r>
          </a:p>
          <a:p>
            <a:pPr lvl="1"/>
            <a:r>
              <a:rPr lang="en-US" sz="1900" dirty="0"/>
              <a:t>GSFC</a:t>
            </a:r>
          </a:p>
          <a:p>
            <a:r>
              <a:rPr lang="en-US" dirty="0"/>
              <a:t>Planetary Spaceflight Centers</a:t>
            </a:r>
          </a:p>
          <a:p>
            <a:pPr lvl="1"/>
            <a:r>
              <a:rPr lang="en-US" sz="1900" dirty="0"/>
              <a:t>ARC</a:t>
            </a:r>
          </a:p>
          <a:p>
            <a:pPr lvl="1"/>
            <a:r>
              <a:rPr lang="en-US" sz="1900" dirty="0"/>
              <a:t>JPL</a:t>
            </a:r>
          </a:p>
          <a:p>
            <a:r>
              <a:rPr lang="en-US" dirty="0"/>
              <a:t>Aeronautics Research Centers</a:t>
            </a:r>
          </a:p>
          <a:p>
            <a:pPr lvl="1"/>
            <a:r>
              <a:rPr lang="en-US" sz="1900" dirty="0"/>
              <a:t>AFRC</a:t>
            </a:r>
          </a:p>
          <a:p>
            <a:pPr lvl="1"/>
            <a:r>
              <a:rPr lang="en-US" sz="1900" dirty="0"/>
              <a:t>GRC</a:t>
            </a:r>
          </a:p>
          <a:p>
            <a:pPr lvl="1"/>
            <a:r>
              <a:rPr lang="en-US" sz="1900" dirty="0" err="1"/>
              <a:t>LaRC</a:t>
            </a:r>
            <a:endParaRPr lang="en-US" sz="1900" dirty="0"/>
          </a:p>
          <a:p>
            <a:r>
              <a:rPr lang="en-US" dirty="0"/>
              <a:t>Support Facilities</a:t>
            </a:r>
          </a:p>
          <a:p>
            <a:pPr lvl="1"/>
            <a:r>
              <a:rPr lang="en-US" sz="1900" dirty="0"/>
              <a:t>IV&amp;V, MAF, PBS, WFF, WSTF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C3B45-DCE8-1FA1-5A33-F34AC5F59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3B782-1B8A-39CA-18DF-436FE9162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62307FEC-8D30-23F7-F38B-681A6D3CF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1" t="8615" r="1905" b="3251"/>
          <a:stretch>
            <a:fillRect/>
          </a:stretch>
        </p:blipFill>
        <p:spPr>
          <a:xfrm>
            <a:off x="4206240" y="1291091"/>
            <a:ext cx="7772400" cy="47548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278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08FEF-57AA-E1B0-E881-29AA45490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738926-ED12-C371-EEAA-AC2D53E9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Spaceflight Mission Directorate Overview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927E20-8040-DF69-6568-BCA9A05BC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Low Earth Orbit (LEO) Program</a:t>
            </a:r>
          </a:p>
          <a:p>
            <a:pPr lvl="1"/>
            <a:r>
              <a:rPr lang="en-US" dirty="0"/>
              <a:t>International Space Station (ISS)</a:t>
            </a:r>
          </a:p>
          <a:p>
            <a:pPr lvl="1"/>
            <a:r>
              <a:rPr lang="en-US" dirty="0"/>
              <a:t>Commercial Crew Office (CCO)</a:t>
            </a:r>
          </a:p>
          <a:p>
            <a:pPr lvl="1"/>
            <a:r>
              <a:rPr lang="en-US" dirty="0"/>
              <a:t>Cargo Transportation Office (CTO)</a:t>
            </a:r>
          </a:p>
          <a:p>
            <a:pPr lvl="1"/>
            <a:r>
              <a:rPr lang="en-US" dirty="0"/>
              <a:t>Commercial Destinations Office (CDO)</a:t>
            </a:r>
          </a:p>
          <a:p>
            <a:r>
              <a:rPr lang="en-US" dirty="0"/>
              <a:t>Artemis Program</a:t>
            </a:r>
          </a:p>
          <a:p>
            <a:pPr lvl="1"/>
            <a:r>
              <a:rPr lang="en-US" dirty="0"/>
              <a:t>Space Launch System (SLS)</a:t>
            </a:r>
          </a:p>
          <a:p>
            <a:pPr lvl="1"/>
            <a:r>
              <a:rPr lang="en-US" dirty="0"/>
              <a:t>Orion</a:t>
            </a:r>
          </a:p>
          <a:p>
            <a:pPr lvl="1"/>
            <a:r>
              <a:rPr lang="en-US" dirty="0"/>
              <a:t>Human Landing System</a:t>
            </a:r>
          </a:p>
          <a:p>
            <a:pPr lvl="1"/>
            <a:r>
              <a:rPr lang="en-US" dirty="0"/>
              <a:t>Extravehicular Activity (EVA) suits</a:t>
            </a:r>
          </a:p>
          <a:p>
            <a:r>
              <a:rPr lang="en-US" dirty="0"/>
              <a:t>Moon Base Program</a:t>
            </a:r>
          </a:p>
          <a:p>
            <a:pPr lvl="1"/>
            <a:r>
              <a:rPr lang="en-US" dirty="0"/>
              <a:t>Lunar Terrain Vehicle</a:t>
            </a:r>
          </a:p>
          <a:p>
            <a:pPr lvl="1"/>
            <a:r>
              <a:rPr lang="en-US" dirty="0"/>
              <a:t>Pressurized Rover</a:t>
            </a:r>
          </a:p>
          <a:p>
            <a:pPr lvl="1"/>
            <a:r>
              <a:rPr lang="en-US" dirty="0"/>
              <a:t>Lunar Utility Vehicle</a:t>
            </a:r>
          </a:p>
          <a:p>
            <a:r>
              <a:rPr lang="en-US" dirty="0"/>
              <a:t>Commercial Access to Space Program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EF123-CBB2-AC74-E122-471DA3F81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04D75-5007-99D4-7182-3FDD9A7A1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 descr="International Space Station - NASA">
            <a:extLst>
              <a:ext uri="{FF2B5EF4-FFF2-40B4-BE49-F238E27FC236}">
                <a16:creationId xmlns:a16="http://schemas.microsoft.com/office/drawing/2014/main" id="{F3D770D7-018D-7395-8D27-8620083DC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126" y="98955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paceX Dragon cargo capsule boosts ISS ...">
            <a:extLst>
              <a:ext uri="{FF2B5EF4-FFF2-40B4-BE49-F238E27FC236}">
                <a16:creationId xmlns:a16="http://schemas.microsoft.com/office/drawing/2014/main" id="{3B776BFA-AB25-754B-1CFA-CFAC15A73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525" y="1092962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uilding Orion - Aerospace America">
            <a:extLst>
              <a:ext uri="{FF2B5EF4-FFF2-40B4-BE49-F238E27FC236}">
                <a16:creationId xmlns:a16="http://schemas.microsoft.com/office/drawing/2014/main" id="{24F729D9-6D2C-33A0-DC5E-065E1EB991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r="17578"/>
          <a:stretch>
            <a:fillRect/>
          </a:stretch>
        </p:blipFill>
        <p:spPr bwMode="auto">
          <a:xfrm>
            <a:off x="6673079" y="2885315"/>
            <a:ext cx="237744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ASA reassessing date for first SLS ...">
            <a:extLst>
              <a:ext uri="{FF2B5EF4-FFF2-40B4-BE49-F238E27FC236}">
                <a16:creationId xmlns:a16="http://schemas.microsoft.com/office/drawing/2014/main" id="{643CBDCE-7F0F-F783-B5E8-EA3FDF649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7" r="31558"/>
          <a:stretch>
            <a:fillRect/>
          </a:stretch>
        </p:blipFill>
        <p:spPr bwMode="auto">
          <a:xfrm>
            <a:off x="5525230" y="2856740"/>
            <a:ext cx="109728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unar Terrain Vehicle - NASA">
            <a:extLst>
              <a:ext uri="{FF2B5EF4-FFF2-40B4-BE49-F238E27FC236}">
                <a16:creationId xmlns:a16="http://schemas.microsoft.com/office/drawing/2014/main" id="{48B89EF1-A310-0ECB-9DA3-87EAA15D8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7" r="16939"/>
          <a:stretch>
            <a:fillRect/>
          </a:stretch>
        </p:blipFill>
        <p:spPr bwMode="auto">
          <a:xfrm>
            <a:off x="5240383" y="4756609"/>
            <a:ext cx="201168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NASA document outlines selection of ...">
            <a:extLst>
              <a:ext uri="{FF2B5EF4-FFF2-40B4-BE49-F238E27FC236}">
                <a16:creationId xmlns:a16="http://schemas.microsoft.com/office/drawing/2014/main" id="{8875DF59-B07E-5B34-84F8-C47B0F2C5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27" r="-46027"/>
          <a:stretch>
            <a:fillRect/>
          </a:stretch>
        </p:blipFill>
        <p:spPr bwMode="auto">
          <a:xfrm>
            <a:off x="9220859" y="2854432"/>
            <a:ext cx="2507499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NASA spacesuits for 2026 moon landing ...">
            <a:extLst>
              <a:ext uri="{FF2B5EF4-FFF2-40B4-BE49-F238E27FC236}">
                <a16:creationId xmlns:a16="http://schemas.microsoft.com/office/drawing/2014/main" id="{69E020F2-0CFD-2601-3E37-857684F3B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4126"/>
          <a:stretch>
            <a:fillRect/>
          </a:stretch>
        </p:blipFill>
        <p:spPr bwMode="auto">
          <a:xfrm>
            <a:off x="10725920" y="2856740"/>
            <a:ext cx="1260105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Toyota's moon rover concept is a high-tech, six-wheeled 'lunar RV'">
            <a:extLst>
              <a:ext uri="{FF2B5EF4-FFF2-40B4-BE49-F238E27FC236}">
                <a16:creationId xmlns:a16="http://schemas.microsoft.com/office/drawing/2014/main" id="{9AAA979A-4C01-F060-C7DE-FA99F8568C4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117" r="15598" b="-3006"/>
          <a:stretch>
            <a:fillRect/>
          </a:stretch>
        </p:blipFill>
        <p:spPr>
          <a:xfrm>
            <a:off x="7313159" y="4755887"/>
            <a:ext cx="1737360" cy="1645920"/>
          </a:xfrm>
          <a:prstGeom prst="rect">
            <a:avLst/>
          </a:prstGeom>
        </p:spPr>
      </p:pic>
      <p:pic>
        <p:nvPicPr>
          <p:cNvPr id="3" name="Picture 2" descr="Canadensys Aerospace selected for initial development of Canadian Lunar  Utility Rover | Canadensys Aerospace">
            <a:extLst>
              <a:ext uri="{FF2B5EF4-FFF2-40B4-BE49-F238E27FC236}">
                <a16:creationId xmlns:a16="http://schemas.microsoft.com/office/drawing/2014/main" id="{B31DB301-F63C-C430-5B56-5D6BAB9DF00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1348" t="21596" r="6140" b="15644"/>
          <a:stretch>
            <a:fillRect/>
          </a:stretch>
        </p:blipFill>
        <p:spPr>
          <a:xfrm>
            <a:off x="9144000" y="4822858"/>
            <a:ext cx="2834640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2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730CA-744C-7A06-B525-597E18FD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9526DA-380C-DE7B-98B9-5836F9DB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Flights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21C877-689C-9F41-4CD8-B1B8BE6F4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plan rolled out the NASA Administrator on March 24</a:t>
            </a:r>
            <a:r>
              <a:rPr lang="en-US" baseline="30000" dirty="0"/>
              <a:t>th</a:t>
            </a:r>
            <a:r>
              <a:rPr lang="en-US" dirty="0"/>
              <a:t>. See </a:t>
            </a:r>
            <a:r>
              <a:rPr lang="en-US" dirty="0">
                <a:hlinkClick r:id="rId2"/>
              </a:rPr>
              <a:t>https://www.nasa.gov/ignition/</a:t>
            </a:r>
            <a:r>
              <a:rPr lang="en-US" dirty="0"/>
              <a:t>.</a:t>
            </a:r>
          </a:p>
          <a:p>
            <a:r>
              <a:rPr lang="en-US" dirty="0"/>
              <a:t>Updated Plan — announced Feb 2026 </a:t>
            </a:r>
          </a:p>
          <a:p>
            <a:pPr lvl="1"/>
            <a:r>
              <a:rPr lang="en-US" sz="1600" dirty="0"/>
              <a:t>Artemis I: Uncrewed test flight — 2022 (completed)</a:t>
            </a:r>
          </a:p>
          <a:p>
            <a:pPr lvl="1"/>
            <a:r>
              <a:rPr lang="en-US" sz="1600" dirty="0"/>
              <a:t>Artemis II: Crewed lunar flyby — 2026 (completed)</a:t>
            </a:r>
          </a:p>
          <a:p>
            <a:pPr lvl="1"/>
            <a:r>
              <a:rPr lang="en-US" sz="1600" dirty="0"/>
              <a:t>Artemis III: Human landing system &amp; EVA suit test mission in Earth orbit — June 2027 </a:t>
            </a:r>
          </a:p>
          <a:p>
            <a:pPr lvl="1"/>
            <a:r>
              <a:rPr lang="en-US" sz="1600" dirty="0"/>
              <a:t>Artemis IV: Astronauts return to the lunar surface — June 2028 </a:t>
            </a:r>
          </a:p>
          <a:p>
            <a:pPr lvl="1"/>
            <a:r>
              <a:rPr lang="en-US" sz="1600" dirty="0"/>
              <a:t>Artemis V: Additional astronaut landing — targeting late 2028 </a:t>
            </a:r>
          </a:p>
          <a:p>
            <a:r>
              <a:rPr lang="en-US" dirty="0"/>
              <a:t>Challenges:</a:t>
            </a:r>
          </a:p>
          <a:p>
            <a:pPr lvl="1" fontAlgn="ctr"/>
            <a:r>
              <a:rPr lang="en-US" sz="1600" dirty="0"/>
              <a:t>Key take-away is the architecture is getting much bigger and much sooner.</a:t>
            </a:r>
          </a:p>
          <a:p>
            <a:pPr lvl="1" fontAlgn="ctr"/>
            <a:r>
              <a:rPr lang="en-US" sz="1600" dirty="0"/>
              <a:t>There is a need for collaboration across agencies both domestic and international.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97F47-6383-F3FF-93D7-7D1C01E5C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09D7B-A194-46D5-8870-81B1BE817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6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F8A3B-4061-DEB6-0DE2-CC9F0E3C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0CCD2-506F-5474-CE6D-6B3BCE2846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A88211-A40A-AFFA-09FF-9AE0A30FD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886E9C-635C-A902-AA01-39E567661F5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356842" y="28949"/>
            <a:ext cx="9478316" cy="193889"/>
          </a:xfrm>
        </p:spPr>
        <p:txBody>
          <a:bodyPr>
            <a:normAutofit fontScale="40000" lnSpcReduction="20000"/>
          </a:bodyPr>
          <a:lstStyle/>
          <a:p>
            <a:endParaRPr lang="en-US"/>
          </a:p>
        </p:txBody>
      </p:sp>
      <p:pic>
        <p:nvPicPr>
          <p:cNvPr id="3" name="Picture 2" descr="A picture containing text, transport, several&#10;&#10;AI-generated content may be incorrect.">
            <a:extLst>
              <a:ext uri="{FF2B5EF4-FFF2-40B4-BE49-F238E27FC236}">
                <a16:creationId xmlns:a16="http://schemas.microsoft.com/office/drawing/2014/main" id="{F85C35EB-5C57-DB2F-58C1-AC0C76B3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0"/>
            <a:ext cx="1158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4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B3A30-852A-7B2F-6C89-FAC6B2CE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13A7321-C31F-2DDB-A737-FD607DB7C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566"/>
            <a:ext cx="12192000" cy="6885566"/>
          </a:xfrm>
          <a:prstGeom prst="rect">
            <a:avLst/>
          </a:prstGeom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4E2E-5E91-5E06-98A6-15354CD6C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40EA9-9EFD-50BE-E09D-464B0F661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2EFA6F4-7A22-D412-F5A8-49B643A64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65398"/>
              </p:ext>
            </p:extLst>
          </p:nvPr>
        </p:nvGraphicFramePr>
        <p:xfrm>
          <a:off x="1253529" y="884871"/>
          <a:ext cx="9839325" cy="1463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3279775">
                  <a:extLst>
                    <a:ext uri="{9D8B030D-6E8A-4147-A177-3AD203B41FA5}">
                      <a16:colId xmlns:a16="http://schemas.microsoft.com/office/drawing/2014/main" val="472663456"/>
                    </a:ext>
                  </a:extLst>
                </a:gridCol>
                <a:gridCol w="3279775">
                  <a:extLst>
                    <a:ext uri="{9D8B030D-6E8A-4147-A177-3AD203B41FA5}">
                      <a16:colId xmlns:a16="http://schemas.microsoft.com/office/drawing/2014/main" val="1714310324"/>
                    </a:ext>
                  </a:extLst>
                </a:gridCol>
                <a:gridCol w="3279775">
                  <a:extLst>
                    <a:ext uri="{9D8B030D-6E8A-4147-A177-3AD203B41FA5}">
                      <a16:colId xmlns:a16="http://schemas.microsoft.com/office/drawing/2014/main" val="158109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Phase 1: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Secure reliable access to the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surface and experiment</a:t>
                      </a:r>
                    </a:p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Starts now</a:t>
                      </a:r>
                    </a:p>
                    <a:p>
                      <a:endParaRPr lang="en-US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Phase 2: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Establish the initial Moon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Base operating capability</a:t>
                      </a:r>
                    </a:p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Starts 2029</a:t>
                      </a:r>
                    </a:p>
                    <a:p>
                      <a:endParaRPr lang="en-US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Phase 3: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Achieve semi-permanent</a:t>
                      </a:r>
                    </a:p>
                    <a:p>
                      <a:pPr algn="l"/>
                      <a:r>
                        <a:rPr lang="en-US" sz="18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MT"/>
                        </a:rPr>
                        <a:t>crew presence</a:t>
                      </a:r>
                    </a:p>
                    <a:p>
                      <a:pPr algn="l"/>
                      <a:r>
                        <a:rPr lang="en-US" sz="18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-BoldMT"/>
                        </a:rPr>
                        <a:t>Starts 2032</a:t>
                      </a:r>
                      <a:endParaRPr lang="en-US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812532"/>
                  </a:ext>
                </a:extLst>
              </a:tr>
            </a:tbl>
          </a:graphicData>
        </a:graphic>
      </p:graphicFrame>
      <p:sp>
        <p:nvSpPr>
          <p:cNvPr id="17" name="Title 5">
            <a:extLst>
              <a:ext uri="{FF2B5EF4-FFF2-40B4-BE49-F238E27FC236}">
                <a16:creationId xmlns:a16="http://schemas.microsoft.com/office/drawing/2014/main" id="{31B6F5E2-0135-9713-68DE-99C1BE2B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1892"/>
            <a:ext cx="10577462" cy="648016"/>
          </a:xfrm>
        </p:spPr>
        <p:txBody>
          <a:bodyPr/>
          <a:lstStyle/>
          <a:p>
            <a:r>
              <a:rPr lang="en-US" dirty="0"/>
              <a:t>Ignition Plan</a:t>
            </a:r>
          </a:p>
        </p:txBody>
      </p:sp>
    </p:spTree>
    <p:extLst>
      <p:ext uri="{BB962C8B-B14F-4D97-AF65-F5344CB8AC3E}">
        <p14:creationId xmlns:p14="http://schemas.microsoft.com/office/powerpoint/2010/main" val="293458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43585-7275-8EB3-EC64-9671D55D8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882935-999B-822B-2608-5A984237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Ignition Plan Recap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D9C76-5C26-ACEB-B08D-3D50A88AD5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0727F-E4F9-2DFA-E989-B24E35AC3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7733F-E3C3-917A-1969-4E3E0B713D44}"/>
              </a:ext>
            </a:extLst>
          </p:cNvPr>
          <p:cNvSpPr txBox="1"/>
          <p:nvPr/>
        </p:nvSpPr>
        <p:spPr>
          <a:xfrm>
            <a:off x="181535" y="907777"/>
            <a:ext cx="11840136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Phase 1 (Now–2029): Experiment, Learn NASA is kicking off with a rapid series of robotic and early uncrewed missions to scout, experiment, and prepare for surface operations ahead of the astronaut missions in 2028.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A dramatic increase in lunar activity: Up to 25 missions, including 21 landings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Crewed and autonomous rovers for basic mobility and surface improvement demonstrations, hopper drones called </a:t>
            </a:r>
            <a:r>
              <a:rPr lang="en-US" sz="1400" dirty="0" err="1"/>
              <a:t>MoonFall</a:t>
            </a:r>
            <a:r>
              <a:rPr lang="en-US" sz="1400" dirty="0"/>
              <a:t>, and communications relay and observation satellites to bring the world along as the Moon Base is constructed.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Early power, navigation, communication, and nuclear RHU demonstrations to ensure systems can survive the lunar night.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All the scientific payloads that can be incorporated on every lander and rover.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The first real "footprint" of the Moon Base effort: four tons of payload delivered to test what works on the surface.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Phase 2 (2029–2032): Early Habitation By 2029, NASA will transition to assembling semi-permanent infrastructure and begin early habitation and logistics operations.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Rolling out improved solar and initial nuclear-based power stations (potentially including both fission reactor and RTGs), upgraded rovers, advanced </a:t>
            </a:r>
            <a:r>
              <a:rPr lang="en-US" sz="1400" dirty="0" err="1"/>
              <a:t>MoonFall</a:t>
            </a:r>
            <a:r>
              <a:rPr lang="en-US" sz="1400" dirty="0"/>
              <a:t> drones, and habitation.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Enhancing surface-to-orbit communications stations to ensure reliable, high-quality connectivity across the lunar South Pole.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Delivering up to 60 tons of cargo during this phase through up to 24 landings with low, medium and heavy cargo-class landers, providing the mass needed to start shaping a functioning base.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Phase 3 (2032 and beyond): Sustained Human Presence This phase will scale up to achieve a true enduring presence as crew rotations become routine. This is the era when living and working on the Moon becomes a reality.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Establishing semi-permanent habitation modules with spacious interior volume for crew living and operations.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An operational fission surface power station with sufficient power to provide steady, reliable energy through the long lunar nights, leveraging in situ resource manufacturing.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Operating pressurized rovers that enable long distance exploration and surface travel.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Building out advanced logistics networks, leveraging a fleet of crewed and autonomous rovers, to keep the lunar base supplied and functioning continuously.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400" dirty="0"/>
              <a:t>Delivering up to 38 tons of cargo per year, enough to support habitats, logistics, power stations, and major science outposts, taking advantage of low cost, reusable heavy lift capabilities. </a:t>
            </a:r>
          </a:p>
        </p:txBody>
      </p:sp>
    </p:spTree>
    <p:extLst>
      <p:ext uri="{BB962C8B-B14F-4D97-AF65-F5344CB8AC3E}">
        <p14:creationId xmlns:p14="http://schemas.microsoft.com/office/powerpoint/2010/main" val="176234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4462-2661-6155-ADAA-A3B3BB43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DA8296-5DC3-EE3F-FB2F-04D671F7F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Cybersecurity Domains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315CC8-7723-0C36-F360-0EC273671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ctr"/>
            <a:r>
              <a:rPr lang="en-US" dirty="0"/>
              <a:t>Domains</a:t>
            </a:r>
          </a:p>
          <a:p>
            <a:pPr lvl="1" fontAlgn="ctr"/>
            <a:r>
              <a:rPr lang="en-US" dirty="0"/>
              <a:t>Enterprise IT</a:t>
            </a:r>
          </a:p>
          <a:p>
            <a:pPr lvl="2" fontAlgn="ctr"/>
            <a:r>
              <a:rPr lang="en-US" sz="1600" dirty="0"/>
              <a:t>General to all agencies.</a:t>
            </a:r>
          </a:p>
          <a:p>
            <a:pPr lvl="1" fontAlgn="ctr"/>
            <a:r>
              <a:rPr lang="en-US" dirty="0"/>
              <a:t>Ground stations, ground networks, Mission Control Center (MCC), Launch Control Center (LCC), etc.</a:t>
            </a:r>
          </a:p>
          <a:p>
            <a:pPr lvl="2" fontAlgn="ctr"/>
            <a:r>
              <a:rPr lang="en-US" sz="1600" dirty="0"/>
              <a:t>These are the immediate threat areas since easiest to access.</a:t>
            </a:r>
          </a:p>
          <a:p>
            <a:pPr lvl="1" fontAlgn="ctr"/>
            <a:r>
              <a:rPr lang="en-US" dirty="0"/>
              <a:t>Low Earth Orbit (LEO)</a:t>
            </a:r>
          </a:p>
          <a:p>
            <a:pPr lvl="2" fontAlgn="ctr"/>
            <a:r>
              <a:rPr lang="en-US" sz="1600" dirty="0"/>
              <a:t>Area of interest today, with ISS and commercial crew and cargo vehicles.</a:t>
            </a:r>
          </a:p>
          <a:p>
            <a:pPr lvl="2" fontAlgn="ctr"/>
            <a:r>
              <a:rPr lang="en-US" sz="1600" dirty="0"/>
              <a:t>Growing concern for commercial space stations via Commercial LEO Destinations contract.</a:t>
            </a:r>
          </a:p>
          <a:p>
            <a:pPr lvl="1" fontAlgn="ctr"/>
            <a:r>
              <a:rPr lang="en-US" dirty="0"/>
              <a:t>Earth-Lunar Orbit Transit, Lunar Orbit</a:t>
            </a:r>
          </a:p>
          <a:p>
            <a:pPr lvl="2" fontAlgn="ctr"/>
            <a:r>
              <a:rPr lang="en-US" sz="1600" dirty="0"/>
              <a:t>Area between Earth and Moon will become more important as traffic increases.</a:t>
            </a:r>
          </a:p>
          <a:p>
            <a:pPr lvl="2" fontAlgn="ctr"/>
            <a:r>
              <a:rPr lang="en-US" sz="1600" dirty="0"/>
              <a:t>This includes </a:t>
            </a:r>
            <a:r>
              <a:rPr lang="en-US" sz="1600" dirty="0" err="1"/>
              <a:t>LunaNet</a:t>
            </a:r>
            <a:r>
              <a:rPr lang="en-US" sz="1600" dirty="0"/>
              <a:t> (lunar equivalent of GPS and TDRSS) which is built and operated by commercial companies.</a:t>
            </a:r>
          </a:p>
          <a:p>
            <a:pPr lvl="3" fontAlgn="ctr"/>
            <a:r>
              <a:rPr lang="en-US" sz="1500" dirty="0"/>
              <a:t>NASA portion is Lunar Communication Relay and Navigation System (LCRNS)</a:t>
            </a:r>
          </a:p>
          <a:p>
            <a:pPr lvl="3" fontAlgn="ctr"/>
            <a:r>
              <a:rPr lang="en-US" sz="1500" dirty="0"/>
              <a:t>Also includes (Moonlight (ESA) and Lunar Navigation Satellite System (JAXA) contributions.</a:t>
            </a:r>
          </a:p>
          <a:p>
            <a:pPr lvl="1" fontAlgn="ctr"/>
            <a:r>
              <a:rPr lang="en-US" dirty="0"/>
              <a:t>Lunar Surface</a:t>
            </a:r>
          </a:p>
          <a:p>
            <a:pPr lvl="2" fontAlgn="ctr"/>
            <a:r>
              <a:rPr lang="en-US" sz="1600" dirty="0"/>
              <a:t>Area of major concern since we will have a lot of infrastructure and we won’t be alone.</a:t>
            </a:r>
          </a:p>
          <a:p>
            <a:pPr lvl="2" fontAlgn="ctr"/>
            <a:r>
              <a:rPr lang="en-US" sz="1600" dirty="0"/>
              <a:t>Includes vehicles, habitats, infrastructure, etc. provided by NASA, commercial, and international partners.</a:t>
            </a:r>
          </a:p>
          <a:p>
            <a:pPr lvl="1" fontAlgn="ctr"/>
            <a:r>
              <a:rPr lang="en-US" dirty="0"/>
              <a:t>Beyond Earth Orbit</a:t>
            </a:r>
          </a:p>
          <a:p>
            <a:pPr lvl="2" fontAlgn="ctr"/>
            <a:r>
              <a:rPr lang="en-US" sz="1600" dirty="0"/>
              <a:t>Starting to become an area of interest, especially related to Mars.</a:t>
            </a:r>
          </a:p>
          <a:p>
            <a:pPr lvl="2" fontAlgn="ctr"/>
            <a:r>
              <a:rPr lang="en-US" sz="1600" dirty="0"/>
              <a:t>Space Reactor-1 (SR-1) Freedom: Nuclear Electric Propulsion to Mars, December 2028.</a:t>
            </a:r>
          </a:p>
          <a:p>
            <a:pPr lvl="1" fontAlgn="ctr"/>
            <a:r>
              <a:rPr lang="en-US" dirty="0"/>
              <a:t>Test and verification in labs</a:t>
            </a:r>
          </a:p>
          <a:p>
            <a:pPr lvl="2"/>
            <a:r>
              <a:rPr lang="en-US" sz="1600" dirty="0"/>
              <a:t>Another area of potential collaboration since we need to “test like we fly and fly like we test”.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620F4-B790-C123-259B-33840BE3C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33D0D-987D-75C8-7F51-E854F3C48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1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F2759-7D36-53EC-4326-5334F031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B00E913-9922-3E5B-4E35-B7C1E67DA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886" y="12323"/>
            <a:ext cx="6011114" cy="682905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EC1AC3B-524D-7DB8-85CC-48203E73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Lunar Communications, Position, Navigation, Timing (CPNT)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09479-F260-64D1-F127-BC7A1895E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07607-7A69-4D59-987A-9D2F085ED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4A53BF20-658F-1070-F2B2-87927699883D}"/>
              </a:ext>
            </a:extLst>
          </p:cNvPr>
          <p:cNvSpPr txBox="1">
            <a:spLocks/>
          </p:cNvSpPr>
          <p:nvPr/>
        </p:nvSpPr>
        <p:spPr>
          <a:xfrm>
            <a:off x="256291" y="980895"/>
            <a:ext cx="4648217" cy="1723727"/>
          </a:xfrm>
          <a:prstGeom prst="roundRect">
            <a:avLst>
              <a:gd name="adj" fmla="val 4348"/>
            </a:avLst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288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90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Phase 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Orbital comm &amp; PNT relay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Deploy initial 5-satellite constellation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Add second provider constellation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Add observation capability Data and standards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Mature interoperability specification baseline across all users and infrastructure - LunaNET</a:t>
            </a:r>
            <a:endParaRPr lang="en-US" sz="1400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BC7947C-BE2E-E416-2CBA-FEBB43986637}"/>
              </a:ext>
            </a:extLst>
          </p:cNvPr>
          <p:cNvSpPr txBox="1">
            <a:spLocks/>
          </p:cNvSpPr>
          <p:nvPr/>
        </p:nvSpPr>
        <p:spPr>
          <a:xfrm>
            <a:off x="257696" y="2714206"/>
            <a:ext cx="4646812" cy="1723727"/>
          </a:xfrm>
          <a:prstGeom prst="roundRect">
            <a:avLst>
              <a:gd name="adj" fmla="val 4348"/>
            </a:avLst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288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90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Phase 2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Surface communications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Permanent surface "cell towers"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Simultaneous support for multiple users via integrated surface network terminals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Navigation infrastructure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Clock technology demonstration</a:t>
            </a:r>
            <a:endParaRPr lang="en-US" sz="900" dirty="0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99B27B27-1DE0-E575-E99E-4B5BA705ADA3}"/>
              </a:ext>
            </a:extLst>
          </p:cNvPr>
          <p:cNvSpPr txBox="1">
            <a:spLocks/>
          </p:cNvSpPr>
          <p:nvPr/>
        </p:nvSpPr>
        <p:spPr>
          <a:xfrm>
            <a:off x="257696" y="4504445"/>
            <a:ext cx="4646812" cy="1723727"/>
          </a:xfrm>
          <a:prstGeom prst="roundRect">
            <a:avLst>
              <a:gd name="adj" fmla="val 4348"/>
            </a:avLst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288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90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Phase 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Surface communications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Coordinated communication across all assets in support of Moon Base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Scaled network deployment across regions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i="1"/>
              <a:t>Navigation infrastructure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/>
              <a:t>• Clock ensembles – persistent time broadcast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02340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B0E1E7-1F20-A57B-9B98-27FDB2D4A1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8CAC50-3D8F-804A-ABAC-15F00514EBC9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C57EF-0A6A-2469-D7CE-BA1EE787B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A20B918-DEFB-3181-DA6D-F6276334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LunaNet</a:t>
            </a:r>
            <a:r>
              <a:rPr lang="en-US" dirty="0"/>
              <a:t> Interoperability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A3ED5E-FEBA-4F03-7DBB-F415CEC6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6" y="357201"/>
            <a:ext cx="10577462" cy="595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76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0EA8D-B06E-9BBD-8E0E-35C35390E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C65DD0-63B8-2CBF-CDDE-01118B62D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D10EF-86BC-F2C3-AB3A-E8D6B7D3C1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0C3C0-C385-3F99-F6D6-6477FFA25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524DB-4B20-88C3-1E02-980A5C230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1891"/>
            <a:ext cx="10577462" cy="554292"/>
          </a:xfrm>
        </p:spPr>
        <p:txBody>
          <a:bodyPr/>
          <a:lstStyle/>
          <a:p>
            <a:r>
              <a:rPr lang="en-US" dirty="0"/>
              <a:t>Moon Base Comm &amp; Data Architecture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6444B4E5-D0DF-D2B8-7DAF-C6E94C788FFE}"/>
              </a:ext>
            </a:extLst>
          </p:cNvPr>
          <p:cNvSpPr txBox="1">
            <a:spLocks/>
          </p:cNvSpPr>
          <p:nvPr/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8CAC50-3D8F-804A-ABAC-15F00514EBC9}" type="datetimeyyyy">
              <a:rPr lang="en-US" smtClean="0"/>
              <a:pPr/>
              <a:t>2026</a:t>
            </a:fld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FAC9BDC-94D4-9B36-E166-3EE9D39F4211}"/>
              </a:ext>
            </a:extLst>
          </p:cNvPr>
          <p:cNvCxnSpPr>
            <a:cxnSpLocks/>
          </p:cNvCxnSpPr>
          <p:nvPr/>
        </p:nvCxnSpPr>
        <p:spPr>
          <a:xfrm>
            <a:off x="114002" y="4395825"/>
            <a:ext cx="56940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EC22AA-7ADA-A2E4-CB05-6DC290CF88AB}"/>
              </a:ext>
            </a:extLst>
          </p:cNvPr>
          <p:cNvCxnSpPr>
            <a:cxnSpLocks/>
          </p:cNvCxnSpPr>
          <p:nvPr/>
        </p:nvCxnSpPr>
        <p:spPr>
          <a:xfrm flipH="1">
            <a:off x="114002" y="4994611"/>
            <a:ext cx="554289" cy="0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77E2DAB-6CF0-9EE4-A840-4B06352EB6F0}"/>
              </a:ext>
            </a:extLst>
          </p:cNvPr>
          <p:cNvSpPr txBox="1"/>
          <p:nvPr/>
        </p:nvSpPr>
        <p:spPr>
          <a:xfrm>
            <a:off x="641804" y="4193744"/>
            <a:ext cx="9007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Phase 1 </a:t>
            </a:r>
          </a:p>
          <a:p>
            <a:endParaRPr lang="en-US" sz="1100" dirty="0">
              <a:latin typeface="Arial"/>
              <a:cs typeface="Arial"/>
            </a:endParaRPr>
          </a:p>
          <a:p>
            <a:r>
              <a:rPr lang="en-US" sz="1100" dirty="0">
                <a:latin typeface="Arial"/>
                <a:cs typeface="Arial"/>
              </a:rPr>
              <a:t>Phase 2</a:t>
            </a:r>
          </a:p>
          <a:p>
            <a:endParaRPr lang="en-US" sz="1100" dirty="0">
              <a:latin typeface="Arial"/>
              <a:cs typeface="Arial"/>
            </a:endParaRPr>
          </a:p>
          <a:p>
            <a:r>
              <a:rPr lang="en-US" sz="1100" dirty="0">
                <a:latin typeface="Arial"/>
                <a:cs typeface="Arial"/>
              </a:rPr>
              <a:t>Phase 3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526CD6-26B7-1E12-E0ED-275CCF8621F2}"/>
              </a:ext>
            </a:extLst>
          </p:cNvPr>
          <p:cNvCxnSpPr>
            <a:cxnSpLocks/>
          </p:cNvCxnSpPr>
          <p:nvPr/>
        </p:nvCxnSpPr>
        <p:spPr>
          <a:xfrm>
            <a:off x="114002" y="4701575"/>
            <a:ext cx="569400" cy="0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BDF7D4-71C9-52F9-BF86-34777E4FD48B}"/>
              </a:ext>
            </a:extLst>
          </p:cNvPr>
          <p:cNvSpPr txBox="1"/>
          <p:nvPr/>
        </p:nvSpPr>
        <p:spPr>
          <a:xfrm>
            <a:off x="257696" y="1010755"/>
            <a:ext cx="26704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solidFill>
                  <a:srgbClr val="FFFFFF"/>
                </a:solidFill>
                <a:latin typeface="Arial-BoldMT"/>
              </a:rPr>
              <a:t>Phase 1:</a:t>
            </a:r>
          </a:p>
          <a:p>
            <a:pPr algn="l"/>
            <a:r>
              <a:rPr lang="en-US" sz="1400" b="0" i="0" u="none" strike="noStrike" baseline="0" dirty="0">
                <a:solidFill>
                  <a:srgbClr val="FFFFFF"/>
                </a:solidFill>
                <a:latin typeface="ArialMT"/>
              </a:rPr>
              <a:t>Secure reliable access to the surface and experiment</a:t>
            </a:r>
          </a:p>
          <a:p>
            <a:pPr algn="l"/>
            <a:r>
              <a:rPr lang="en-US" sz="1600" b="1" i="0" u="none" strike="noStrike" baseline="0" dirty="0">
                <a:solidFill>
                  <a:srgbClr val="FFFFFF"/>
                </a:solidFill>
                <a:latin typeface="Arial-BoldMT"/>
              </a:rPr>
              <a:t>Starts now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23B131-A666-4C4B-D87F-C07D97B658EA}"/>
              </a:ext>
            </a:extLst>
          </p:cNvPr>
          <p:cNvSpPr txBox="1"/>
          <p:nvPr/>
        </p:nvSpPr>
        <p:spPr>
          <a:xfrm>
            <a:off x="6290400" y="755620"/>
            <a:ext cx="25393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solidFill>
                  <a:srgbClr val="FFFFFF"/>
                </a:solidFill>
                <a:latin typeface="Arial-BoldMT"/>
              </a:rPr>
              <a:t>Phase 2:</a:t>
            </a:r>
          </a:p>
          <a:p>
            <a:pPr algn="l"/>
            <a:r>
              <a:rPr lang="en-US" sz="1400" b="0" i="0" u="none" strike="noStrike" baseline="0" dirty="0">
                <a:solidFill>
                  <a:srgbClr val="FFFFFF"/>
                </a:solidFill>
                <a:latin typeface="ArialMT"/>
              </a:rPr>
              <a:t>Establish the initial Moon Base operating capability</a:t>
            </a:r>
          </a:p>
          <a:p>
            <a:pPr algn="l"/>
            <a:r>
              <a:rPr lang="en-US" sz="1600" b="1" i="0" u="none" strike="noStrike" baseline="0" dirty="0">
                <a:solidFill>
                  <a:srgbClr val="FFFFFF"/>
                </a:solidFill>
                <a:latin typeface="Arial-BoldMT"/>
              </a:rPr>
              <a:t>Starts 2029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76C075-E57C-A1E8-57D3-EA9ABAC0EA4B}"/>
              </a:ext>
            </a:extLst>
          </p:cNvPr>
          <p:cNvSpPr txBox="1"/>
          <p:nvPr/>
        </p:nvSpPr>
        <p:spPr>
          <a:xfrm>
            <a:off x="9773792" y="755620"/>
            <a:ext cx="22806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solidFill>
                  <a:srgbClr val="FFFFFF"/>
                </a:solidFill>
                <a:latin typeface="Arial-BoldMT"/>
              </a:rPr>
              <a:t>Phase 3:</a:t>
            </a:r>
          </a:p>
          <a:p>
            <a:pPr algn="l"/>
            <a:r>
              <a:rPr lang="en-US" sz="1400" b="0" i="0" u="none" strike="noStrike" baseline="0" dirty="0">
                <a:solidFill>
                  <a:srgbClr val="FFFFFF"/>
                </a:solidFill>
                <a:latin typeface="ArialMT"/>
              </a:rPr>
              <a:t>Achieve semi-permanent crew presence</a:t>
            </a:r>
          </a:p>
          <a:p>
            <a:pPr algn="l"/>
            <a:r>
              <a:rPr lang="en-US" sz="1600" b="1" i="0" u="none" strike="noStrike" baseline="0" dirty="0">
                <a:solidFill>
                  <a:srgbClr val="FFFFFF"/>
                </a:solidFill>
                <a:latin typeface="Arial-BoldMT"/>
              </a:rPr>
              <a:t>Starts 2032</a:t>
            </a:r>
            <a:endParaRPr lang="en-US" sz="16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89D5A3-132B-768F-1889-8392F8989CB1}"/>
              </a:ext>
            </a:extLst>
          </p:cNvPr>
          <p:cNvCxnSpPr>
            <a:cxnSpLocks/>
          </p:cNvCxnSpPr>
          <p:nvPr/>
        </p:nvCxnSpPr>
        <p:spPr>
          <a:xfrm flipV="1">
            <a:off x="2442376" y="1422796"/>
            <a:ext cx="1662785" cy="799088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4CC2BC0-288D-6FD2-D2B5-79B6CB9E240F}"/>
              </a:ext>
            </a:extLst>
          </p:cNvPr>
          <p:cNvSpPr txBox="1"/>
          <p:nvPr/>
        </p:nvSpPr>
        <p:spPr>
          <a:xfrm>
            <a:off x="6290400" y="2911645"/>
            <a:ext cx="12040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Human Landing System</a:t>
            </a:r>
          </a:p>
          <a:p>
            <a:pPr algn="ctr"/>
            <a:r>
              <a:rPr lang="en-US" sz="1100" dirty="0">
                <a:latin typeface="Aptos Display" panose="020B0004020202020204" pitchFamily="34" charset="0"/>
              </a:rPr>
              <a:t>(HLS and HDL)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B0D894-5307-D03D-0884-A52A7636E53D}"/>
              </a:ext>
            </a:extLst>
          </p:cNvPr>
          <p:cNvSpPr txBox="1"/>
          <p:nvPr/>
        </p:nvSpPr>
        <p:spPr>
          <a:xfrm>
            <a:off x="583055" y="6054862"/>
            <a:ext cx="1018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ptos Display" panose="020B0004020202020204" pitchFamily="34" charset="0"/>
              </a:rPr>
              <a:t>Lunar Terrain Vehicle (LTV)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BC2EA1-F797-D0F9-52D4-23093703A8CE}"/>
              </a:ext>
            </a:extLst>
          </p:cNvPr>
          <p:cNvSpPr txBox="1"/>
          <p:nvPr/>
        </p:nvSpPr>
        <p:spPr>
          <a:xfrm>
            <a:off x="3050299" y="6281257"/>
            <a:ext cx="7407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ptos Display" panose="020B0004020202020204" pitchFamily="34" charset="0"/>
              </a:rPr>
              <a:t>EVA Suits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950214-9969-88D4-C1ED-C651FA8233E0}"/>
              </a:ext>
            </a:extLst>
          </p:cNvPr>
          <p:cNvSpPr txBox="1"/>
          <p:nvPr/>
        </p:nvSpPr>
        <p:spPr>
          <a:xfrm>
            <a:off x="4845672" y="5850001"/>
            <a:ext cx="900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Pressurized Rover (PR)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8D9845-6B2A-04D7-F9C6-670DE4D24EEB}"/>
              </a:ext>
            </a:extLst>
          </p:cNvPr>
          <p:cNvSpPr txBox="1"/>
          <p:nvPr/>
        </p:nvSpPr>
        <p:spPr>
          <a:xfrm>
            <a:off x="4570908" y="1178043"/>
            <a:ext cx="7407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ptos Display" panose="020B0004020202020204" pitchFamily="34" charset="0"/>
              </a:rPr>
              <a:t>LunaNet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4B0D0F-DB04-7FA1-EF6A-C6A2276F74AC}"/>
              </a:ext>
            </a:extLst>
          </p:cNvPr>
          <p:cNvSpPr txBox="1"/>
          <p:nvPr/>
        </p:nvSpPr>
        <p:spPr>
          <a:xfrm>
            <a:off x="7873867" y="5152708"/>
            <a:ext cx="12555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Mini Pressurized Habitat (MPH)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A8151B-A5BA-B6F2-4F68-E2652EEE62B8}"/>
              </a:ext>
            </a:extLst>
          </p:cNvPr>
          <p:cNvSpPr txBox="1"/>
          <p:nvPr/>
        </p:nvSpPr>
        <p:spPr>
          <a:xfrm>
            <a:off x="9574222" y="6404867"/>
            <a:ext cx="11275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Fission Surface Reactor (FSP)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F73042-6DD8-DB82-D619-C2C784374A7C}"/>
              </a:ext>
            </a:extLst>
          </p:cNvPr>
          <p:cNvSpPr txBox="1"/>
          <p:nvPr/>
        </p:nvSpPr>
        <p:spPr>
          <a:xfrm>
            <a:off x="11405017" y="4824618"/>
            <a:ext cx="740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Surface Power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152C8D-E547-204D-EA44-0C5A7E344F83}"/>
              </a:ext>
            </a:extLst>
          </p:cNvPr>
          <p:cNvSpPr txBox="1"/>
          <p:nvPr/>
        </p:nvSpPr>
        <p:spPr>
          <a:xfrm>
            <a:off x="5013867" y="3715684"/>
            <a:ext cx="740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Science Sites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C911C8-7081-3648-0BA8-44656A38EA12}"/>
              </a:ext>
            </a:extLst>
          </p:cNvPr>
          <p:cNvSpPr txBox="1"/>
          <p:nvPr/>
        </p:nvSpPr>
        <p:spPr>
          <a:xfrm>
            <a:off x="3447395" y="4509111"/>
            <a:ext cx="1042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Lunar Utility Rover (LUV)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F0A67E-4D43-728E-C2D6-1E6A970BF378}"/>
              </a:ext>
            </a:extLst>
          </p:cNvPr>
          <p:cNvSpPr txBox="1"/>
          <p:nvPr/>
        </p:nvSpPr>
        <p:spPr>
          <a:xfrm>
            <a:off x="2848797" y="3993482"/>
            <a:ext cx="7407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HLS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3E1D560-29EE-7A3B-CAFD-D722A316E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681" y="2783694"/>
            <a:ext cx="381053" cy="1124107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657545E-F192-F16B-9E6F-CD4CB31335C0}"/>
              </a:ext>
            </a:extLst>
          </p:cNvPr>
          <p:cNvCxnSpPr>
            <a:cxnSpLocks/>
          </p:cNvCxnSpPr>
          <p:nvPr/>
        </p:nvCxnSpPr>
        <p:spPr>
          <a:xfrm>
            <a:off x="2422308" y="2473169"/>
            <a:ext cx="914890" cy="637985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7E5DF15-F572-B046-57EE-114A1AB1C728}"/>
              </a:ext>
            </a:extLst>
          </p:cNvPr>
          <p:cNvCxnSpPr>
            <a:cxnSpLocks/>
          </p:cNvCxnSpPr>
          <p:nvPr/>
        </p:nvCxnSpPr>
        <p:spPr>
          <a:xfrm flipV="1">
            <a:off x="3649053" y="1658471"/>
            <a:ext cx="600218" cy="1295664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A35618-A5F4-1342-643B-1F5C32F0373F}"/>
              </a:ext>
            </a:extLst>
          </p:cNvPr>
          <p:cNvCxnSpPr>
            <a:cxnSpLocks/>
          </p:cNvCxnSpPr>
          <p:nvPr/>
        </p:nvCxnSpPr>
        <p:spPr>
          <a:xfrm flipV="1">
            <a:off x="2177985" y="1515223"/>
            <a:ext cx="1963709" cy="3634245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D58A329-6910-2AC7-6A8F-98DA84C5DBB1}"/>
              </a:ext>
            </a:extLst>
          </p:cNvPr>
          <p:cNvCxnSpPr>
            <a:cxnSpLocks/>
          </p:cNvCxnSpPr>
          <p:nvPr/>
        </p:nvCxnSpPr>
        <p:spPr>
          <a:xfrm flipV="1">
            <a:off x="2058933" y="2783694"/>
            <a:ext cx="56738" cy="2302534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37D421B-DA0E-195E-BD03-6A08AD92824D}"/>
              </a:ext>
            </a:extLst>
          </p:cNvPr>
          <p:cNvCxnSpPr>
            <a:cxnSpLocks/>
          </p:cNvCxnSpPr>
          <p:nvPr/>
        </p:nvCxnSpPr>
        <p:spPr>
          <a:xfrm>
            <a:off x="2362611" y="5642582"/>
            <a:ext cx="389554" cy="130689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A192A32-E889-2360-F13A-0DA8AE686984}"/>
              </a:ext>
            </a:extLst>
          </p:cNvPr>
          <p:cNvCxnSpPr>
            <a:cxnSpLocks/>
          </p:cNvCxnSpPr>
          <p:nvPr/>
        </p:nvCxnSpPr>
        <p:spPr>
          <a:xfrm flipV="1">
            <a:off x="3050299" y="3993482"/>
            <a:ext cx="407115" cy="1529429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C7F9585-3E50-340F-D9BE-22AF1BC33974}"/>
              </a:ext>
            </a:extLst>
          </p:cNvPr>
          <p:cNvCxnSpPr>
            <a:cxnSpLocks/>
          </p:cNvCxnSpPr>
          <p:nvPr/>
        </p:nvCxnSpPr>
        <p:spPr>
          <a:xfrm>
            <a:off x="4454264" y="1717684"/>
            <a:ext cx="543808" cy="2755414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AA7BE74-2F78-5BFB-626C-C091D937CFE0}"/>
              </a:ext>
            </a:extLst>
          </p:cNvPr>
          <p:cNvCxnSpPr>
            <a:cxnSpLocks/>
          </p:cNvCxnSpPr>
          <p:nvPr/>
        </p:nvCxnSpPr>
        <p:spPr>
          <a:xfrm flipH="1" flipV="1">
            <a:off x="2348753" y="2608729"/>
            <a:ext cx="2469031" cy="1911923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E36D0F2-3841-8AB0-8E41-DD35AA14AF21}"/>
              </a:ext>
            </a:extLst>
          </p:cNvPr>
          <p:cNvCxnSpPr>
            <a:cxnSpLocks/>
          </p:cNvCxnSpPr>
          <p:nvPr/>
        </p:nvCxnSpPr>
        <p:spPr>
          <a:xfrm flipV="1">
            <a:off x="4128355" y="5514294"/>
            <a:ext cx="472241" cy="200413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25A7458-7D8B-DDD6-3AF0-FB46179FCD14}"/>
              </a:ext>
            </a:extLst>
          </p:cNvPr>
          <p:cNvCxnSpPr>
            <a:cxnSpLocks/>
          </p:cNvCxnSpPr>
          <p:nvPr/>
        </p:nvCxnSpPr>
        <p:spPr>
          <a:xfrm flipV="1">
            <a:off x="2389026" y="5106490"/>
            <a:ext cx="2074178" cy="300048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52242AD-E9FD-CF92-058E-CB9C6F51176B}"/>
              </a:ext>
            </a:extLst>
          </p:cNvPr>
          <p:cNvCxnSpPr>
            <a:cxnSpLocks/>
          </p:cNvCxnSpPr>
          <p:nvPr/>
        </p:nvCxnSpPr>
        <p:spPr>
          <a:xfrm flipV="1">
            <a:off x="5629835" y="3211727"/>
            <a:ext cx="466165" cy="1315572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3B14AEC-A53E-3212-CA52-BB6A2E445D12}"/>
              </a:ext>
            </a:extLst>
          </p:cNvPr>
          <p:cNvCxnSpPr>
            <a:cxnSpLocks/>
          </p:cNvCxnSpPr>
          <p:nvPr/>
        </p:nvCxnSpPr>
        <p:spPr>
          <a:xfrm flipV="1">
            <a:off x="5901601" y="3429000"/>
            <a:ext cx="2274211" cy="1229777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E21A67D-2120-9F3F-4C55-FCF885C9B970}"/>
              </a:ext>
            </a:extLst>
          </p:cNvPr>
          <p:cNvCxnSpPr>
            <a:cxnSpLocks/>
          </p:cNvCxnSpPr>
          <p:nvPr/>
        </p:nvCxnSpPr>
        <p:spPr>
          <a:xfrm flipV="1">
            <a:off x="6176682" y="3564690"/>
            <a:ext cx="1999130" cy="1833351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0A188713-AD9D-B636-5198-434CDAD58B45}"/>
              </a:ext>
            </a:extLst>
          </p:cNvPr>
          <p:cNvCxnSpPr>
            <a:cxnSpLocks/>
          </p:cNvCxnSpPr>
          <p:nvPr/>
        </p:nvCxnSpPr>
        <p:spPr>
          <a:xfrm flipV="1">
            <a:off x="2348753" y="3715684"/>
            <a:ext cx="844021" cy="1585987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C3028B4-4CF1-28A3-363D-4E1F5853B270}"/>
              </a:ext>
            </a:extLst>
          </p:cNvPr>
          <p:cNvCxnSpPr>
            <a:cxnSpLocks/>
          </p:cNvCxnSpPr>
          <p:nvPr/>
        </p:nvCxnSpPr>
        <p:spPr>
          <a:xfrm flipV="1">
            <a:off x="4283496" y="1717684"/>
            <a:ext cx="49415" cy="2216264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F4C2F51-BB8E-CD73-0461-8D2AB443DF67}"/>
              </a:ext>
            </a:extLst>
          </p:cNvPr>
          <p:cNvCxnSpPr>
            <a:cxnSpLocks/>
          </p:cNvCxnSpPr>
          <p:nvPr/>
        </p:nvCxnSpPr>
        <p:spPr>
          <a:xfrm>
            <a:off x="2254114" y="2734698"/>
            <a:ext cx="1699760" cy="1287870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B5BA370-E612-4626-C3BC-9C3A308BE025}"/>
              </a:ext>
            </a:extLst>
          </p:cNvPr>
          <p:cNvCxnSpPr>
            <a:cxnSpLocks/>
          </p:cNvCxnSpPr>
          <p:nvPr/>
        </p:nvCxnSpPr>
        <p:spPr>
          <a:xfrm>
            <a:off x="3576918" y="3924110"/>
            <a:ext cx="316203" cy="236444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613B26D4-5197-47C8-AD3D-1BD434746EF8}"/>
              </a:ext>
            </a:extLst>
          </p:cNvPr>
          <p:cNvCxnSpPr>
            <a:cxnSpLocks/>
          </p:cNvCxnSpPr>
          <p:nvPr/>
        </p:nvCxnSpPr>
        <p:spPr>
          <a:xfrm flipH="1" flipV="1">
            <a:off x="4542859" y="1670130"/>
            <a:ext cx="3353702" cy="2774075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2891024-2EDC-6138-BEA9-DACEF8856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528" y="2745999"/>
            <a:ext cx="419158" cy="638264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CAEAF124-B642-5767-4633-9E26DDD3159C}"/>
              </a:ext>
            </a:extLst>
          </p:cNvPr>
          <p:cNvSpPr txBox="1"/>
          <p:nvPr/>
        </p:nvSpPr>
        <p:spPr>
          <a:xfrm>
            <a:off x="10802970" y="2631720"/>
            <a:ext cx="6899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Comm Relay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4325B879-535F-7222-3D0F-830454EA4523}"/>
              </a:ext>
            </a:extLst>
          </p:cNvPr>
          <p:cNvCxnSpPr>
            <a:cxnSpLocks/>
          </p:cNvCxnSpPr>
          <p:nvPr/>
        </p:nvCxnSpPr>
        <p:spPr>
          <a:xfrm flipH="1" flipV="1">
            <a:off x="9343203" y="5040061"/>
            <a:ext cx="867597" cy="809940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B54955AF-3B34-0BB1-E0C6-40F925C72D16}"/>
              </a:ext>
            </a:extLst>
          </p:cNvPr>
          <p:cNvCxnSpPr>
            <a:cxnSpLocks/>
          </p:cNvCxnSpPr>
          <p:nvPr/>
        </p:nvCxnSpPr>
        <p:spPr>
          <a:xfrm flipH="1">
            <a:off x="10375065" y="4473098"/>
            <a:ext cx="1175131" cy="13394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C3FB66F0-171C-6D64-7B19-E54BBDEB83CF}"/>
              </a:ext>
            </a:extLst>
          </p:cNvPr>
          <p:cNvCxnSpPr>
            <a:cxnSpLocks/>
          </p:cNvCxnSpPr>
          <p:nvPr/>
        </p:nvCxnSpPr>
        <p:spPr>
          <a:xfrm flipH="1">
            <a:off x="10143806" y="3441349"/>
            <a:ext cx="506623" cy="895224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3C66E218-3563-1424-BE82-A7F09A0A3A0E}"/>
              </a:ext>
            </a:extLst>
          </p:cNvPr>
          <p:cNvCxnSpPr>
            <a:cxnSpLocks/>
            <a:stCxn id="105" idx="1"/>
          </p:cNvCxnSpPr>
          <p:nvPr/>
        </p:nvCxnSpPr>
        <p:spPr>
          <a:xfrm flipH="1">
            <a:off x="9985248" y="3065131"/>
            <a:ext cx="544280" cy="231913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DEC55480-BB59-8C08-1140-C1CED854D4CE}"/>
              </a:ext>
            </a:extLst>
          </p:cNvPr>
          <p:cNvCxnSpPr>
            <a:cxnSpLocks/>
          </p:cNvCxnSpPr>
          <p:nvPr/>
        </p:nvCxnSpPr>
        <p:spPr>
          <a:xfrm flipH="1">
            <a:off x="9129426" y="2985247"/>
            <a:ext cx="1400102" cy="410633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D5D4567D-331F-9B32-642A-694B1486FAC2}"/>
              </a:ext>
            </a:extLst>
          </p:cNvPr>
          <p:cNvCxnSpPr>
            <a:cxnSpLocks/>
          </p:cNvCxnSpPr>
          <p:nvPr/>
        </p:nvCxnSpPr>
        <p:spPr>
          <a:xfrm flipH="1">
            <a:off x="7873867" y="2911645"/>
            <a:ext cx="2655661" cy="158246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115FD48D-3F5E-9350-4DEA-180FA16B3722}"/>
              </a:ext>
            </a:extLst>
          </p:cNvPr>
          <p:cNvCxnSpPr>
            <a:cxnSpLocks/>
          </p:cNvCxnSpPr>
          <p:nvPr/>
        </p:nvCxnSpPr>
        <p:spPr>
          <a:xfrm flipH="1">
            <a:off x="10296817" y="4172237"/>
            <a:ext cx="470165" cy="180933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21EDA11F-0711-4363-2D7C-3BEE02378209}"/>
              </a:ext>
            </a:extLst>
          </p:cNvPr>
          <p:cNvCxnSpPr>
            <a:cxnSpLocks/>
          </p:cNvCxnSpPr>
          <p:nvPr/>
        </p:nvCxnSpPr>
        <p:spPr>
          <a:xfrm flipH="1" flipV="1">
            <a:off x="10825124" y="3441349"/>
            <a:ext cx="179758" cy="336833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73FAD519-7C9C-EC37-DE65-593319C540A0}"/>
              </a:ext>
            </a:extLst>
          </p:cNvPr>
          <p:cNvCxnSpPr>
            <a:cxnSpLocks/>
          </p:cNvCxnSpPr>
          <p:nvPr/>
        </p:nvCxnSpPr>
        <p:spPr>
          <a:xfrm flipH="1">
            <a:off x="6096000" y="4676843"/>
            <a:ext cx="1776912" cy="292798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BC10A8AC-29DE-3450-47C4-4EE4B94DC2CE}"/>
              </a:ext>
            </a:extLst>
          </p:cNvPr>
          <p:cNvCxnSpPr>
            <a:cxnSpLocks/>
          </p:cNvCxnSpPr>
          <p:nvPr/>
        </p:nvCxnSpPr>
        <p:spPr>
          <a:xfrm>
            <a:off x="4358944" y="4402430"/>
            <a:ext cx="316203" cy="236444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8AF295CD-E62B-A7CC-E88F-B1E27849AADC}"/>
              </a:ext>
            </a:extLst>
          </p:cNvPr>
          <p:cNvCxnSpPr>
            <a:cxnSpLocks/>
          </p:cNvCxnSpPr>
          <p:nvPr/>
        </p:nvCxnSpPr>
        <p:spPr>
          <a:xfrm flipH="1" flipV="1">
            <a:off x="4600596" y="1553932"/>
            <a:ext cx="5928932" cy="1290465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D5A9D866-F273-FE53-AF98-7A18490E3DF6}"/>
              </a:ext>
            </a:extLst>
          </p:cNvPr>
          <p:cNvCxnSpPr>
            <a:cxnSpLocks/>
          </p:cNvCxnSpPr>
          <p:nvPr/>
        </p:nvCxnSpPr>
        <p:spPr>
          <a:xfrm flipH="1">
            <a:off x="6280995" y="4871158"/>
            <a:ext cx="1745883" cy="651753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337928E9-CFAB-3ED5-020A-52082E5268AE}"/>
              </a:ext>
            </a:extLst>
          </p:cNvPr>
          <p:cNvCxnSpPr>
            <a:cxnSpLocks/>
          </p:cNvCxnSpPr>
          <p:nvPr/>
        </p:nvCxnSpPr>
        <p:spPr>
          <a:xfrm flipH="1" flipV="1">
            <a:off x="7715088" y="3563822"/>
            <a:ext cx="245571" cy="772751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3BD6E64F-D1B8-4E4F-42B0-D317AD5F8334}"/>
              </a:ext>
            </a:extLst>
          </p:cNvPr>
          <p:cNvCxnSpPr>
            <a:cxnSpLocks/>
          </p:cNvCxnSpPr>
          <p:nvPr/>
        </p:nvCxnSpPr>
        <p:spPr>
          <a:xfrm flipV="1">
            <a:off x="8421309" y="3813000"/>
            <a:ext cx="9359" cy="449107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DCBD28EF-91D6-A14B-FABA-4845F5424423}"/>
              </a:ext>
            </a:extLst>
          </p:cNvPr>
          <p:cNvSpPr txBox="1"/>
          <p:nvPr/>
        </p:nvSpPr>
        <p:spPr>
          <a:xfrm>
            <a:off x="5024860" y="2955195"/>
            <a:ext cx="6899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CLPS Landers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C41C4BA4-F783-0EB5-EF4C-2D8754C65B3A}"/>
              </a:ext>
            </a:extLst>
          </p:cNvPr>
          <p:cNvCxnSpPr>
            <a:cxnSpLocks/>
          </p:cNvCxnSpPr>
          <p:nvPr/>
        </p:nvCxnSpPr>
        <p:spPr>
          <a:xfrm flipV="1">
            <a:off x="10296817" y="3452966"/>
            <a:ext cx="442290" cy="2277175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2FC0722-E2FF-2620-8BCB-EA625EDB4E29}"/>
              </a:ext>
            </a:extLst>
          </p:cNvPr>
          <p:cNvCxnSpPr>
            <a:cxnSpLocks/>
          </p:cNvCxnSpPr>
          <p:nvPr/>
        </p:nvCxnSpPr>
        <p:spPr>
          <a:xfrm flipH="1" flipV="1">
            <a:off x="10913802" y="3395880"/>
            <a:ext cx="636394" cy="382302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1" name="TextBox 170">
            <a:extLst>
              <a:ext uri="{FF2B5EF4-FFF2-40B4-BE49-F238E27FC236}">
                <a16:creationId xmlns:a16="http://schemas.microsoft.com/office/drawing/2014/main" id="{DD989B68-312F-4777-40B4-2ED80DE9274D}"/>
              </a:ext>
            </a:extLst>
          </p:cNvPr>
          <p:cNvSpPr txBox="1"/>
          <p:nvPr/>
        </p:nvSpPr>
        <p:spPr>
          <a:xfrm>
            <a:off x="10678304" y="4182595"/>
            <a:ext cx="7267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ptos Display" panose="020B0004020202020204" pitchFamily="34" charset="0"/>
              </a:rPr>
              <a:t>Rover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B1A7B8D-A721-60A3-2C20-9D89417F425D}"/>
              </a:ext>
            </a:extLst>
          </p:cNvPr>
          <p:cNvCxnSpPr>
            <a:cxnSpLocks/>
          </p:cNvCxnSpPr>
          <p:nvPr/>
        </p:nvCxnSpPr>
        <p:spPr>
          <a:xfrm flipV="1">
            <a:off x="2752165" y="5975508"/>
            <a:ext cx="175970" cy="124218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39BA7740-3EE1-7190-F7CA-D0D0062D91D1}"/>
              </a:ext>
            </a:extLst>
          </p:cNvPr>
          <p:cNvCxnSpPr>
            <a:cxnSpLocks/>
          </p:cNvCxnSpPr>
          <p:nvPr/>
        </p:nvCxnSpPr>
        <p:spPr>
          <a:xfrm flipV="1">
            <a:off x="3192774" y="5973850"/>
            <a:ext cx="598272" cy="16801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577BD352-5E7D-17B1-3252-EE22ED093C7B}"/>
              </a:ext>
            </a:extLst>
          </p:cNvPr>
          <p:cNvCxnSpPr>
            <a:cxnSpLocks/>
          </p:cNvCxnSpPr>
          <p:nvPr/>
        </p:nvCxnSpPr>
        <p:spPr>
          <a:xfrm flipV="1">
            <a:off x="3192774" y="5354141"/>
            <a:ext cx="1297453" cy="360566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E9D39DAC-5CB1-1A5D-B5B2-B79B46B12FEE}"/>
              </a:ext>
            </a:extLst>
          </p:cNvPr>
          <p:cNvCxnSpPr>
            <a:cxnSpLocks/>
          </p:cNvCxnSpPr>
          <p:nvPr/>
        </p:nvCxnSpPr>
        <p:spPr>
          <a:xfrm flipH="1" flipV="1">
            <a:off x="4570908" y="4215950"/>
            <a:ext cx="3278052" cy="391514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3DE02A0F-3B03-0C89-2F9B-428B5EFC3A7C}"/>
              </a:ext>
            </a:extLst>
          </p:cNvPr>
          <p:cNvCxnSpPr>
            <a:cxnSpLocks/>
          </p:cNvCxnSpPr>
          <p:nvPr/>
        </p:nvCxnSpPr>
        <p:spPr>
          <a:xfrm flipH="1" flipV="1">
            <a:off x="2442376" y="2337306"/>
            <a:ext cx="5430536" cy="2196055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4" name="Arc 213">
            <a:extLst>
              <a:ext uri="{FF2B5EF4-FFF2-40B4-BE49-F238E27FC236}">
                <a16:creationId xmlns:a16="http://schemas.microsoft.com/office/drawing/2014/main" id="{C84537F0-8025-689A-4940-F1E36F0B3073}"/>
              </a:ext>
            </a:extLst>
          </p:cNvPr>
          <p:cNvSpPr/>
          <p:nvPr/>
        </p:nvSpPr>
        <p:spPr>
          <a:xfrm>
            <a:off x="2081989" y="4947504"/>
            <a:ext cx="6110306" cy="1773349"/>
          </a:xfrm>
          <a:custGeom>
            <a:avLst/>
            <a:gdLst>
              <a:gd name="csX0" fmla="*/ 3070138 w 6140276"/>
              <a:gd name="csY0" fmla="*/ 0 h 1560986"/>
              <a:gd name="csX1" fmla="*/ 6140276 w 6140276"/>
              <a:gd name="csY1" fmla="*/ 780493 h 1560986"/>
              <a:gd name="csX2" fmla="*/ 3070138 w 6140276"/>
              <a:gd name="csY2" fmla="*/ 780493 h 1560986"/>
              <a:gd name="csX3" fmla="*/ 3070138 w 6140276"/>
              <a:gd name="csY3" fmla="*/ 0 h 1560986"/>
              <a:gd name="csX0" fmla="*/ 3070138 w 6140276"/>
              <a:gd name="csY0" fmla="*/ 0 h 1560986"/>
              <a:gd name="csX1" fmla="*/ 6140276 w 6140276"/>
              <a:gd name="csY1" fmla="*/ 780493 h 1560986"/>
              <a:gd name="csX0" fmla="*/ 179294 w 3249432"/>
              <a:gd name="csY0" fmla="*/ 0 h 1613647"/>
              <a:gd name="csX1" fmla="*/ 3249432 w 3249432"/>
              <a:gd name="csY1" fmla="*/ 780493 h 1613647"/>
              <a:gd name="csX2" fmla="*/ 179294 w 3249432"/>
              <a:gd name="csY2" fmla="*/ 780493 h 1613647"/>
              <a:gd name="csX3" fmla="*/ 179294 w 3249432"/>
              <a:gd name="csY3" fmla="*/ 0 h 1613647"/>
              <a:gd name="csX0" fmla="*/ 0 w 3249432"/>
              <a:gd name="csY0" fmla="*/ 1613647 h 1613647"/>
              <a:gd name="csX1" fmla="*/ 3249432 w 3249432"/>
              <a:gd name="csY1" fmla="*/ 780493 h 1613647"/>
              <a:gd name="csX0" fmla="*/ 179294 w 3276326"/>
              <a:gd name="csY0" fmla="*/ 0 h 1613647"/>
              <a:gd name="csX1" fmla="*/ 3249432 w 3276326"/>
              <a:gd name="csY1" fmla="*/ 780493 h 1613647"/>
              <a:gd name="csX2" fmla="*/ 179294 w 3276326"/>
              <a:gd name="csY2" fmla="*/ 780493 h 1613647"/>
              <a:gd name="csX3" fmla="*/ 179294 w 3276326"/>
              <a:gd name="csY3" fmla="*/ 0 h 1613647"/>
              <a:gd name="csX0" fmla="*/ 0 w 3276326"/>
              <a:gd name="csY0" fmla="*/ 1613647 h 1613647"/>
              <a:gd name="csX1" fmla="*/ 3276326 w 3276326"/>
              <a:gd name="csY1" fmla="*/ 681882 h 1613647"/>
              <a:gd name="csX0" fmla="*/ 179294 w 3276475"/>
              <a:gd name="csY0" fmla="*/ 0 h 1613647"/>
              <a:gd name="csX1" fmla="*/ 3249432 w 3276475"/>
              <a:gd name="csY1" fmla="*/ 780493 h 1613647"/>
              <a:gd name="csX2" fmla="*/ 179294 w 3276475"/>
              <a:gd name="csY2" fmla="*/ 780493 h 1613647"/>
              <a:gd name="csX3" fmla="*/ 179294 w 3276475"/>
              <a:gd name="csY3" fmla="*/ 0 h 1613647"/>
              <a:gd name="csX0" fmla="*/ 0 w 3276475"/>
              <a:gd name="csY0" fmla="*/ 1613647 h 1613647"/>
              <a:gd name="csX1" fmla="*/ 3276326 w 3276475"/>
              <a:gd name="csY1" fmla="*/ 681882 h 1613647"/>
              <a:gd name="csX0" fmla="*/ 2994211 w 6091297"/>
              <a:gd name="csY0" fmla="*/ 0 h 910143"/>
              <a:gd name="csX1" fmla="*/ 6064349 w 6091297"/>
              <a:gd name="csY1" fmla="*/ 780493 h 910143"/>
              <a:gd name="csX2" fmla="*/ 2994211 w 6091297"/>
              <a:gd name="csY2" fmla="*/ 780493 h 910143"/>
              <a:gd name="csX3" fmla="*/ 2994211 w 6091297"/>
              <a:gd name="csY3" fmla="*/ 0 h 910143"/>
              <a:gd name="csX0" fmla="*/ 0 w 6091297"/>
              <a:gd name="csY0" fmla="*/ 744070 h 910143"/>
              <a:gd name="csX1" fmla="*/ 6091243 w 6091297"/>
              <a:gd name="csY1" fmla="*/ 681882 h 910143"/>
              <a:gd name="csX0" fmla="*/ 2994211 w 6109173"/>
              <a:gd name="csY0" fmla="*/ 0 h 910143"/>
              <a:gd name="csX1" fmla="*/ 6109173 w 6109173"/>
              <a:gd name="csY1" fmla="*/ 834281 h 910143"/>
              <a:gd name="csX2" fmla="*/ 2994211 w 6109173"/>
              <a:gd name="csY2" fmla="*/ 780493 h 910143"/>
              <a:gd name="csX3" fmla="*/ 2994211 w 6109173"/>
              <a:gd name="csY3" fmla="*/ 0 h 910143"/>
              <a:gd name="csX0" fmla="*/ 0 w 6109173"/>
              <a:gd name="csY0" fmla="*/ 744070 h 910143"/>
              <a:gd name="csX1" fmla="*/ 6091243 w 6109173"/>
              <a:gd name="csY1" fmla="*/ 681882 h 910143"/>
              <a:gd name="csX0" fmla="*/ 2994211 w 6109173"/>
              <a:gd name="csY0" fmla="*/ 0 h 1139409"/>
              <a:gd name="csX1" fmla="*/ 6109173 w 6109173"/>
              <a:gd name="csY1" fmla="*/ 834281 h 1139409"/>
              <a:gd name="csX2" fmla="*/ 2994211 w 6109173"/>
              <a:gd name="csY2" fmla="*/ 780493 h 1139409"/>
              <a:gd name="csX3" fmla="*/ 2994211 w 6109173"/>
              <a:gd name="csY3" fmla="*/ 0 h 1139409"/>
              <a:gd name="csX0" fmla="*/ 0 w 6109173"/>
              <a:gd name="csY0" fmla="*/ 744070 h 1139409"/>
              <a:gd name="csX1" fmla="*/ 6091243 w 6109173"/>
              <a:gd name="csY1" fmla="*/ 681882 h 1139409"/>
              <a:gd name="csX0" fmla="*/ 2994211 w 6109173"/>
              <a:gd name="csY0" fmla="*/ 0 h 1520674"/>
              <a:gd name="csX1" fmla="*/ 6109173 w 6109173"/>
              <a:gd name="csY1" fmla="*/ 834281 h 1520674"/>
              <a:gd name="csX2" fmla="*/ 3030070 w 6109173"/>
              <a:gd name="csY2" fmla="*/ 1515599 h 1520674"/>
              <a:gd name="csX3" fmla="*/ 2994211 w 6109173"/>
              <a:gd name="csY3" fmla="*/ 0 h 1520674"/>
              <a:gd name="csX0" fmla="*/ 0 w 6109173"/>
              <a:gd name="csY0" fmla="*/ 744070 h 1520674"/>
              <a:gd name="csX1" fmla="*/ 6091243 w 6109173"/>
              <a:gd name="csY1" fmla="*/ 681882 h 1520674"/>
              <a:gd name="csX0" fmla="*/ 2994211 w 6109173"/>
              <a:gd name="csY0" fmla="*/ 0 h 1608995"/>
              <a:gd name="csX1" fmla="*/ 6109173 w 6109173"/>
              <a:gd name="csY1" fmla="*/ 834281 h 1608995"/>
              <a:gd name="csX2" fmla="*/ 3030070 w 6109173"/>
              <a:gd name="csY2" fmla="*/ 1515599 h 1608995"/>
              <a:gd name="csX3" fmla="*/ 2994211 w 6109173"/>
              <a:gd name="csY3" fmla="*/ 0 h 1608995"/>
              <a:gd name="csX0" fmla="*/ 0 w 6109173"/>
              <a:gd name="csY0" fmla="*/ 744070 h 1608995"/>
              <a:gd name="csX1" fmla="*/ 2614283 w 6109173"/>
              <a:gd name="csY1" fmla="*/ 1608995 h 1608995"/>
              <a:gd name="csX2" fmla="*/ 6091243 w 6109173"/>
              <a:gd name="csY2" fmla="*/ 681882 h 1608995"/>
              <a:gd name="csX0" fmla="*/ 2994211 w 6109173"/>
              <a:gd name="csY0" fmla="*/ 0 h 1798421"/>
              <a:gd name="csX1" fmla="*/ 6109173 w 6109173"/>
              <a:gd name="csY1" fmla="*/ 834281 h 1798421"/>
              <a:gd name="csX2" fmla="*/ 3030070 w 6109173"/>
              <a:gd name="csY2" fmla="*/ 1515599 h 1798421"/>
              <a:gd name="csX3" fmla="*/ 2994211 w 6109173"/>
              <a:gd name="csY3" fmla="*/ 0 h 1798421"/>
              <a:gd name="csX0" fmla="*/ 0 w 6109173"/>
              <a:gd name="csY0" fmla="*/ 744070 h 1798421"/>
              <a:gd name="csX1" fmla="*/ 2614283 w 6109173"/>
              <a:gd name="csY1" fmla="*/ 1608995 h 1798421"/>
              <a:gd name="csX2" fmla="*/ 6091243 w 6109173"/>
              <a:gd name="csY2" fmla="*/ 681882 h 1798421"/>
              <a:gd name="csX0" fmla="*/ 2994211 w 6109173"/>
              <a:gd name="csY0" fmla="*/ 0 h 1618080"/>
              <a:gd name="csX1" fmla="*/ 6109173 w 6109173"/>
              <a:gd name="csY1" fmla="*/ 834281 h 1618080"/>
              <a:gd name="csX2" fmla="*/ 3030070 w 6109173"/>
              <a:gd name="csY2" fmla="*/ 1515599 h 1618080"/>
              <a:gd name="csX3" fmla="*/ 2994211 w 6109173"/>
              <a:gd name="csY3" fmla="*/ 0 h 1618080"/>
              <a:gd name="csX0" fmla="*/ 0 w 6109173"/>
              <a:gd name="csY0" fmla="*/ 744070 h 1618080"/>
              <a:gd name="csX1" fmla="*/ 2614283 w 6109173"/>
              <a:gd name="csY1" fmla="*/ 1608995 h 1618080"/>
              <a:gd name="csX2" fmla="*/ 6091243 w 6109173"/>
              <a:gd name="csY2" fmla="*/ 681882 h 1618080"/>
              <a:gd name="csX0" fmla="*/ 2994211 w 6109173"/>
              <a:gd name="csY0" fmla="*/ 0 h 1520674"/>
              <a:gd name="csX1" fmla="*/ 6109173 w 6109173"/>
              <a:gd name="csY1" fmla="*/ 834281 h 1520674"/>
              <a:gd name="csX2" fmla="*/ 3030070 w 6109173"/>
              <a:gd name="csY2" fmla="*/ 1515599 h 1520674"/>
              <a:gd name="csX3" fmla="*/ 2994211 w 6109173"/>
              <a:gd name="csY3" fmla="*/ 0 h 1520674"/>
              <a:gd name="csX0" fmla="*/ 0 w 6109173"/>
              <a:gd name="csY0" fmla="*/ 744070 h 1520674"/>
              <a:gd name="csX1" fmla="*/ 6091243 w 6109173"/>
              <a:gd name="csY1" fmla="*/ 681882 h 1520674"/>
              <a:gd name="csX0" fmla="*/ 2994211 w 6109173"/>
              <a:gd name="csY0" fmla="*/ 0 h 1582150"/>
              <a:gd name="csX1" fmla="*/ 6109173 w 6109173"/>
              <a:gd name="csY1" fmla="*/ 834281 h 1582150"/>
              <a:gd name="csX2" fmla="*/ 3030070 w 6109173"/>
              <a:gd name="csY2" fmla="*/ 1515599 h 1582150"/>
              <a:gd name="csX3" fmla="*/ 2994211 w 6109173"/>
              <a:gd name="csY3" fmla="*/ 0 h 1582150"/>
              <a:gd name="csX0" fmla="*/ 0 w 6109173"/>
              <a:gd name="csY0" fmla="*/ 744070 h 1582150"/>
              <a:gd name="csX1" fmla="*/ 2497742 w 6109173"/>
              <a:gd name="csY1" fmla="*/ 1582101 h 1582150"/>
              <a:gd name="csX2" fmla="*/ 6091243 w 6109173"/>
              <a:gd name="csY2" fmla="*/ 681882 h 1582150"/>
              <a:gd name="csX0" fmla="*/ 2994211 w 6279502"/>
              <a:gd name="csY0" fmla="*/ 0 h 1582150"/>
              <a:gd name="csX1" fmla="*/ 6279502 w 6279502"/>
              <a:gd name="csY1" fmla="*/ 726704 h 1582150"/>
              <a:gd name="csX2" fmla="*/ 3030070 w 6279502"/>
              <a:gd name="csY2" fmla="*/ 1515599 h 1582150"/>
              <a:gd name="csX3" fmla="*/ 2994211 w 6279502"/>
              <a:gd name="csY3" fmla="*/ 0 h 1582150"/>
              <a:gd name="csX0" fmla="*/ 0 w 6279502"/>
              <a:gd name="csY0" fmla="*/ 744070 h 1582150"/>
              <a:gd name="csX1" fmla="*/ 2497742 w 6279502"/>
              <a:gd name="csY1" fmla="*/ 1582101 h 1582150"/>
              <a:gd name="csX2" fmla="*/ 6091243 w 6279502"/>
              <a:gd name="csY2" fmla="*/ 681882 h 1582150"/>
              <a:gd name="csX0" fmla="*/ 2994211 w 6288467"/>
              <a:gd name="csY0" fmla="*/ 44259 h 1626409"/>
              <a:gd name="csX1" fmla="*/ 6279502 w 6288467"/>
              <a:gd name="csY1" fmla="*/ 770963 h 1626409"/>
              <a:gd name="csX2" fmla="*/ 3030070 w 6288467"/>
              <a:gd name="csY2" fmla="*/ 1559858 h 1626409"/>
              <a:gd name="csX3" fmla="*/ 2994211 w 6288467"/>
              <a:gd name="csY3" fmla="*/ 44259 h 1626409"/>
              <a:gd name="csX0" fmla="*/ 0 w 6288467"/>
              <a:gd name="csY0" fmla="*/ 788329 h 1626409"/>
              <a:gd name="csX1" fmla="*/ 2497742 w 6288467"/>
              <a:gd name="csY1" fmla="*/ 1626360 h 1626409"/>
              <a:gd name="csX2" fmla="*/ 6288467 w 6288467"/>
              <a:gd name="csY2" fmla="*/ 0 h 1626409"/>
              <a:gd name="csX0" fmla="*/ 2994211 w 6279502"/>
              <a:gd name="csY0" fmla="*/ 0 h 1582150"/>
              <a:gd name="csX1" fmla="*/ 6279502 w 6279502"/>
              <a:gd name="csY1" fmla="*/ 726704 h 1582150"/>
              <a:gd name="csX2" fmla="*/ 3030070 w 6279502"/>
              <a:gd name="csY2" fmla="*/ 1515599 h 1582150"/>
              <a:gd name="csX3" fmla="*/ 2994211 w 6279502"/>
              <a:gd name="csY3" fmla="*/ 0 h 1582150"/>
              <a:gd name="csX0" fmla="*/ 0 w 6279502"/>
              <a:gd name="csY0" fmla="*/ 744070 h 1582150"/>
              <a:gd name="csX1" fmla="*/ 2497742 w 6279502"/>
              <a:gd name="csY1" fmla="*/ 1582101 h 1582150"/>
              <a:gd name="csX2" fmla="*/ 6261572 w 6279502"/>
              <a:gd name="csY2" fmla="*/ 726706 h 1582150"/>
              <a:gd name="csX0" fmla="*/ 2994211 w 6279502"/>
              <a:gd name="csY0" fmla="*/ 0 h 1582150"/>
              <a:gd name="csX1" fmla="*/ 6279502 w 6279502"/>
              <a:gd name="csY1" fmla="*/ 726704 h 1582150"/>
              <a:gd name="csX2" fmla="*/ 3030070 w 6279502"/>
              <a:gd name="csY2" fmla="*/ 1515599 h 1582150"/>
              <a:gd name="csX3" fmla="*/ 2994211 w 6279502"/>
              <a:gd name="csY3" fmla="*/ 0 h 1582150"/>
              <a:gd name="csX0" fmla="*/ 0 w 6279502"/>
              <a:gd name="csY0" fmla="*/ 744070 h 1582150"/>
              <a:gd name="csX1" fmla="*/ 2497742 w 6279502"/>
              <a:gd name="csY1" fmla="*/ 1582101 h 1582150"/>
              <a:gd name="csX2" fmla="*/ 6261572 w 6279502"/>
              <a:gd name="csY2" fmla="*/ 726706 h 1582150"/>
              <a:gd name="csX0" fmla="*/ 2994211 w 6279502"/>
              <a:gd name="csY0" fmla="*/ 0 h 1582150"/>
              <a:gd name="csX1" fmla="*/ 6279502 w 6279502"/>
              <a:gd name="csY1" fmla="*/ 726704 h 1582150"/>
              <a:gd name="csX2" fmla="*/ 3030070 w 6279502"/>
              <a:gd name="csY2" fmla="*/ 1515599 h 1582150"/>
              <a:gd name="csX3" fmla="*/ 2994211 w 6279502"/>
              <a:gd name="csY3" fmla="*/ 0 h 1582150"/>
              <a:gd name="csX0" fmla="*/ 0 w 6279502"/>
              <a:gd name="csY0" fmla="*/ 744070 h 1582150"/>
              <a:gd name="csX1" fmla="*/ 2497742 w 6279502"/>
              <a:gd name="csY1" fmla="*/ 1582101 h 1582150"/>
              <a:gd name="csX2" fmla="*/ 6261572 w 6279502"/>
              <a:gd name="csY2" fmla="*/ 726706 h 1582150"/>
              <a:gd name="csX0" fmla="*/ 2994211 w 6279502"/>
              <a:gd name="csY0" fmla="*/ 0 h 1582297"/>
              <a:gd name="csX1" fmla="*/ 6279502 w 6279502"/>
              <a:gd name="csY1" fmla="*/ 726704 h 1582297"/>
              <a:gd name="csX2" fmla="*/ 3030070 w 6279502"/>
              <a:gd name="csY2" fmla="*/ 1515599 h 1582297"/>
              <a:gd name="csX3" fmla="*/ 2994211 w 6279502"/>
              <a:gd name="csY3" fmla="*/ 0 h 1582297"/>
              <a:gd name="csX0" fmla="*/ 0 w 6279502"/>
              <a:gd name="csY0" fmla="*/ 744070 h 1582297"/>
              <a:gd name="csX1" fmla="*/ 2497742 w 6279502"/>
              <a:gd name="csY1" fmla="*/ 1582101 h 1582297"/>
              <a:gd name="csX2" fmla="*/ 6261572 w 6279502"/>
              <a:gd name="csY2" fmla="*/ 726706 h 1582297"/>
              <a:gd name="csX0" fmla="*/ 2994211 w 6279502"/>
              <a:gd name="csY0" fmla="*/ 0 h 1588562"/>
              <a:gd name="csX1" fmla="*/ 6279502 w 6279502"/>
              <a:gd name="csY1" fmla="*/ 726704 h 1588562"/>
              <a:gd name="csX2" fmla="*/ 3227293 w 6279502"/>
              <a:gd name="csY2" fmla="*/ 1587317 h 1588562"/>
              <a:gd name="csX3" fmla="*/ 2994211 w 6279502"/>
              <a:gd name="csY3" fmla="*/ 0 h 1588562"/>
              <a:gd name="csX0" fmla="*/ 0 w 6279502"/>
              <a:gd name="csY0" fmla="*/ 744070 h 1588562"/>
              <a:gd name="csX1" fmla="*/ 2497742 w 6279502"/>
              <a:gd name="csY1" fmla="*/ 1582101 h 1588562"/>
              <a:gd name="csX2" fmla="*/ 6261572 w 6279502"/>
              <a:gd name="csY2" fmla="*/ 726706 h 1588562"/>
              <a:gd name="csX0" fmla="*/ 2994211 w 6279502"/>
              <a:gd name="csY0" fmla="*/ 17365 h 1605927"/>
              <a:gd name="csX1" fmla="*/ 6279502 w 6279502"/>
              <a:gd name="csY1" fmla="*/ 744069 h 1605927"/>
              <a:gd name="csX2" fmla="*/ 3227293 w 6279502"/>
              <a:gd name="csY2" fmla="*/ 1604682 h 1605927"/>
              <a:gd name="csX3" fmla="*/ 2994211 w 6279502"/>
              <a:gd name="csY3" fmla="*/ 17365 h 1605927"/>
              <a:gd name="csX0" fmla="*/ 0 w 6279502"/>
              <a:gd name="csY0" fmla="*/ 761435 h 1605927"/>
              <a:gd name="csX1" fmla="*/ 2497742 w 6279502"/>
              <a:gd name="csY1" fmla="*/ 1599466 h 1605927"/>
              <a:gd name="csX2" fmla="*/ 6243643 w 6279502"/>
              <a:gd name="csY2" fmla="*/ 0 h 1605927"/>
              <a:gd name="csX0" fmla="*/ 2994211 w 6279502"/>
              <a:gd name="csY0" fmla="*/ 98047 h 1686609"/>
              <a:gd name="csX1" fmla="*/ 6279502 w 6279502"/>
              <a:gd name="csY1" fmla="*/ 824751 h 1686609"/>
              <a:gd name="csX2" fmla="*/ 3227293 w 6279502"/>
              <a:gd name="csY2" fmla="*/ 1685364 h 1686609"/>
              <a:gd name="csX3" fmla="*/ 2994211 w 6279502"/>
              <a:gd name="csY3" fmla="*/ 98047 h 1686609"/>
              <a:gd name="csX0" fmla="*/ 0 w 6279502"/>
              <a:gd name="csY0" fmla="*/ 842117 h 1686609"/>
              <a:gd name="csX1" fmla="*/ 2497742 w 6279502"/>
              <a:gd name="csY1" fmla="*/ 1680148 h 1686609"/>
              <a:gd name="csX2" fmla="*/ 6118137 w 6279502"/>
              <a:gd name="csY2" fmla="*/ 0 h 1686609"/>
              <a:gd name="csX0" fmla="*/ 2994211 w 6279502"/>
              <a:gd name="csY0" fmla="*/ 98047 h 1686609"/>
              <a:gd name="csX1" fmla="*/ 6279502 w 6279502"/>
              <a:gd name="csY1" fmla="*/ 824751 h 1686609"/>
              <a:gd name="csX2" fmla="*/ 3227293 w 6279502"/>
              <a:gd name="csY2" fmla="*/ 1685364 h 1686609"/>
              <a:gd name="csX3" fmla="*/ 2994211 w 6279502"/>
              <a:gd name="csY3" fmla="*/ 98047 h 1686609"/>
              <a:gd name="csX0" fmla="*/ 0 w 6279502"/>
              <a:gd name="csY0" fmla="*/ 842117 h 1686609"/>
              <a:gd name="csX1" fmla="*/ 3152165 w 6279502"/>
              <a:gd name="csY1" fmla="*/ 1644289 h 1686609"/>
              <a:gd name="csX2" fmla="*/ 6118137 w 6279502"/>
              <a:gd name="csY2" fmla="*/ 0 h 1686609"/>
              <a:gd name="csX0" fmla="*/ 2994211 w 6279502"/>
              <a:gd name="csY0" fmla="*/ 98047 h 1693278"/>
              <a:gd name="csX1" fmla="*/ 6279502 w 6279502"/>
              <a:gd name="csY1" fmla="*/ 824751 h 1693278"/>
              <a:gd name="csX2" fmla="*/ 3227293 w 6279502"/>
              <a:gd name="csY2" fmla="*/ 1685364 h 1693278"/>
              <a:gd name="csX3" fmla="*/ 2994211 w 6279502"/>
              <a:gd name="csY3" fmla="*/ 98047 h 1693278"/>
              <a:gd name="csX0" fmla="*/ 0 w 6279502"/>
              <a:gd name="csY0" fmla="*/ 842117 h 1693278"/>
              <a:gd name="csX1" fmla="*/ 3152165 w 6279502"/>
              <a:gd name="csY1" fmla="*/ 1644289 h 1693278"/>
              <a:gd name="csX2" fmla="*/ 6118137 w 6279502"/>
              <a:gd name="csY2" fmla="*/ 0 h 1693278"/>
              <a:gd name="csX0" fmla="*/ 2994211 w 6279502"/>
              <a:gd name="csY0" fmla="*/ 98047 h 1686610"/>
              <a:gd name="csX1" fmla="*/ 6279502 w 6279502"/>
              <a:gd name="csY1" fmla="*/ 824751 h 1686610"/>
              <a:gd name="csX2" fmla="*/ 3227293 w 6279502"/>
              <a:gd name="csY2" fmla="*/ 1685364 h 1686610"/>
              <a:gd name="csX3" fmla="*/ 2994211 w 6279502"/>
              <a:gd name="csY3" fmla="*/ 98047 h 1686610"/>
              <a:gd name="csX0" fmla="*/ 0 w 6279502"/>
              <a:gd name="csY0" fmla="*/ 842117 h 1686610"/>
              <a:gd name="csX1" fmla="*/ 3152165 w 6279502"/>
              <a:gd name="csY1" fmla="*/ 1644289 h 1686610"/>
              <a:gd name="csX2" fmla="*/ 6173495 w 6279502"/>
              <a:gd name="csY2" fmla="*/ 0 h 1686610"/>
              <a:gd name="csX0" fmla="*/ 2994211 w 6279502"/>
              <a:gd name="csY0" fmla="*/ 98047 h 1686609"/>
              <a:gd name="csX1" fmla="*/ 6279502 w 6279502"/>
              <a:gd name="csY1" fmla="*/ 824751 h 1686609"/>
              <a:gd name="csX2" fmla="*/ 3227293 w 6279502"/>
              <a:gd name="csY2" fmla="*/ 1685364 h 1686609"/>
              <a:gd name="csX3" fmla="*/ 2994211 w 6279502"/>
              <a:gd name="csY3" fmla="*/ 98047 h 1686609"/>
              <a:gd name="csX0" fmla="*/ 0 w 6279502"/>
              <a:gd name="csY0" fmla="*/ 842117 h 1686609"/>
              <a:gd name="csX1" fmla="*/ 3152165 w 6279502"/>
              <a:gd name="csY1" fmla="*/ 1644289 h 1686609"/>
              <a:gd name="csX2" fmla="*/ 6173495 w 6279502"/>
              <a:gd name="csY2" fmla="*/ 0 h 1686609"/>
              <a:gd name="csX0" fmla="*/ 2920401 w 6205692"/>
              <a:gd name="csY0" fmla="*/ 98047 h 1692655"/>
              <a:gd name="csX1" fmla="*/ 6205692 w 6205692"/>
              <a:gd name="csY1" fmla="*/ 824751 h 1692655"/>
              <a:gd name="csX2" fmla="*/ 3153483 w 6205692"/>
              <a:gd name="csY2" fmla="*/ 1685364 h 1692655"/>
              <a:gd name="csX3" fmla="*/ 2920401 w 6205692"/>
              <a:gd name="csY3" fmla="*/ 98047 h 1692655"/>
              <a:gd name="csX0" fmla="*/ 0 w 6205692"/>
              <a:gd name="csY0" fmla="*/ 941093 h 1692655"/>
              <a:gd name="csX1" fmla="*/ 3078355 w 6205692"/>
              <a:gd name="csY1" fmla="*/ 1644289 h 1692655"/>
              <a:gd name="csX2" fmla="*/ 6099685 w 6205692"/>
              <a:gd name="csY2" fmla="*/ 0 h 16926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205692" h="1692655" stroke="0" extrusionOk="0">
                <a:moveTo>
                  <a:pt x="2920401" y="98047"/>
                </a:moveTo>
                <a:cubicBezTo>
                  <a:pt x="4615991" y="98047"/>
                  <a:pt x="6205692" y="393697"/>
                  <a:pt x="6205692" y="824751"/>
                </a:cubicBezTo>
                <a:cubicBezTo>
                  <a:pt x="5239089" y="1532964"/>
                  <a:pt x="4191804" y="1703293"/>
                  <a:pt x="3153483" y="1685364"/>
                </a:cubicBezTo>
                <a:lnTo>
                  <a:pt x="2920401" y="98047"/>
                </a:lnTo>
                <a:close/>
              </a:path>
              <a:path w="6205692" h="1692655" fill="none">
                <a:moveTo>
                  <a:pt x="0" y="941093"/>
                </a:moveTo>
                <a:cubicBezTo>
                  <a:pt x="246886" y="1579025"/>
                  <a:pt x="2061741" y="1801138"/>
                  <a:pt x="3078355" y="1644289"/>
                </a:cubicBezTo>
                <a:cubicBezTo>
                  <a:pt x="4094969" y="1487440"/>
                  <a:pt x="5598772" y="625460"/>
                  <a:pt x="6099685" y="0"/>
                </a:cubicBezTo>
              </a:path>
            </a:pathLst>
          </a:custGeom>
          <a:ln w="19050">
            <a:solidFill>
              <a:srgbClr val="FFFF00"/>
            </a:solidFill>
            <a:headEnd type="triangl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64C892F-D5ED-6B36-FAA0-82553F0A72D1}"/>
              </a:ext>
            </a:extLst>
          </p:cNvPr>
          <p:cNvCxnSpPr>
            <a:cxnSpLocks/>
          </p:cNvCxnSpPr>
          <p:nvPr/>
        </p:nvCxnSpPr>
        <p:spPr>
          <a:xfrm flipH="1">
            <a:off x="7817868" y="4758196"/>
            <a:ext cx="209010" cy="81552"/>
          </a:xfrm>
          <a:prstGeom prst="straightConnector1">
            <a:avLst/>
          </a:prstGeom>
          <a:ln>
            <a:solidFill>
              <a:srgbClr val="FFFF0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45EC4D0-1868-41A7-3B31-9D42A271D7B3}"/>
              </a:ext>
            </a:extLst>
          </p:cNvPr>
          <p:cNvSpPr txBox="1"/>
          <p:nvPr/>
        </p:nvSpPr>
        <p:spPr>
          <a:xfrm>
            <a:off x="9985248" y="105366"/>
            <a:ext cx="2009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Notional Diagram</a:t>
            </a:r>
          </a:p>
        </p:txBody>
      </p:sp>
    </p:spTree>
    <p:extLst>
      <p:ext uri="{BB962C8B-B14F-4D97-AF65-F5344CB8AC3E}">
        <p14:creationId xmlns:p14="http://schemas.microsoft.com/office/powerpoint/2010/main" val="1242315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DDDDD-7C35-F96E-938D-CD68B1B0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F7BD3D-D334-CEE8-9DD1-8BF14DA3A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Architecture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EC330C-2CCF-5B33-324A-5089A5741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/>
              <a:t>NASA was directed by the White House to develop a lunar time standard.</a:t>
            </a:r>
          </a:p>
          <a:p>
            <a:pPr lvl="1" fontAlgn="ctr"/>
            <a:r>
              <a:rPr lang="en-US" sz="1600" dirty="0"/>
              <a:t>Lunar Time Coordinated (LTC) is similar to Universal Time Coordinated (UTC) but adjusted to the Moon’s gravity.</a:t>
            </a:r>
          </a:p>
          <a:p>
            <a:pPr lvl="2" fontAlgn="ctr"/>
            <a:r>
              <a:rPr lang="en-US" sz="1400" dirty="0"/>
              <a:t>This leads to faster clock rates by 58.7 microseconds per day.</a:t>
            </a:r>
          </a:p>
          <a:p>
            <a:pPr lvl="1" fontAlgn="ctr"/>
            <a:r>
              <a:rPr lang="en-US" sz="1600" dirty="0"/>
              <a:t>Also, the Moon doesn’t have an even distribution of material, measuring time is not uniform across the surface and at varying elevations.</a:t>
            </a:r>
          </a:p>
          <a:p>
            <a:pPr lvl="2" fontAlgn="ctr"/>
            <a:r>
              <a:rPr lang="en-US" sz="1400" dirty="0"/>
              <a:t>This leads to an uneven measurement of time depending on the surface location.</a:t>
            </a:r>
          </a:p>
          <a:p>
            <a:pPr lvl="1" fontAlgn="ctr"/>
            <a:r>
              <a:rPr lang="en-US" sz="1600" dirty="0"/>
              <a:t>Work is ongoing at GSFC</a:t>
            </a:r>
          </a:p>
          <a:p>
            <a:pPr fontAlgn="ctr"/>
            <a:r>
              <a:rPr lang="en-US" dirty="0"/>
              <a:t>Interoperability Standards</a:t>
            </a:r>
          </a:p>
          <a:p>
            <a:pPr lvl="1" fontAlgn="ctr"/>
            <a:r>
              <a:rPr lang="en-US" sz="1600" dirty="0" err="1"/>
              <a:t>LunaNet</a:t>
            </a:r>
            <a:r>
              <a:rPr lang="en-US" sz="1600" dirty="0"/>
              <a:t> is working on Communication, Position, Navigation, and Timing (CPNT) standards.</a:t>
            </a:r>
          </a:p>
          <a:p>
            <a:pPr lvl="1" fontAlgn="ctr"/>
            <a:r>
              <a:rPr lang="en-US" sz="1600" dirty="0"/>
              <a:t>Next level is data standards for networking and data communications. This is the equivalent of the lunar Internet.</a:t>
            </a:r>
          </a:p>
          <a:p>
            <a:pPr fontAlgn="ctr"/>
            <a:r>
              <a:rPr lang="en-US" dirty="0"/>
              <a:t>Encryption Standards</a:t>
            </a:r>
          </a:p>
          <a:p>
            <a:pPr lvl="1" fontAlgn="ctr"/>
            <a:r>
              <a:rPr lang="en-US" sz="1600" dirty="0"/>
              <a:t>Interoperability will be dependent of common</a:t>
            </a:r>
            <a:r>
              <a:rPr lang="en-US" sz="1600"/>
              <a:t>, standardized </a:t>
            </a:r>
            <a:r>
              <a:rPr lang="en-US" sz="1600" dirty="0"/>
              <a:t>secure communications.</a:t>
            </a:r>
          </a:p>
          <a:p>
            <a:pPr lvl="1" fontAlgn="ctr"/>
            <a:r>
              <a:rPr lang="en-US" sz="1600" dirty="0"/>
              <a:t>Transition from Advanced Encryption Standard (AES) algorithms to Post-Quantum Cryptography (PQC) algorithms.</a:t>
            </a:r>
          </a:p>
          <a:p>
            <a:pPr lvl="1" fontAlgn="ctr"/>
            <a:r>
              <a:rPr lang="en-US" sz="1600" dirty="0"/>
              <a:t>Need to build into architecture, since retrofitting is more difficult.</a:t>
            </a:r>
          </a:p>
          <a:p>
            <a:pPr lvl="1" fontAlgn="ctr"/>
            <a:endParaRPr lang="en-US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C7332-C2AF-B050-105C-C75F7F6F4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</p:spPr>
        <p:txBody>
          <a:bodyPr/>
          <a:lstStyle/>
          <a:p>
            <a:fld id="{9B0FEEE2-3A70-954D-B017-72AB5E1B51B3}" type="datetimeyyyy">
              <a:rPr lang="en-US" smtClean="0"/>
              <a:pPr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C945C-544D-24CF-4E67-9891D033F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</p:spPr>
        <p:txBody>
          <a:bodyPr/>
          <a:lstStyle/>
          <a:p>
            <a:fld id="{AA5DE22C-C428-C14B-998E-C3828420638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70008"/>
      </p:ext>
    </p:extLst>
  </p:cSld>
  <p:clrMapOvr>
    <a:masterClrMapping/>
  </p:clrMapOvr>
</p:sld>
</file>

<file path=ppt/theme/theme1.xml><?xml version="1.0" encoding="utf-8"?>
<a:theme xmlns:a="http://schemas.openxmlformats.org/drawingml/2006/main" name="CUI Cover Pag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43D56C53-CFFC-3548-9FF6-13264B3BAF15}"/>
    </a:ext>
  </a:extLst>
</a:theme>
</file>

<file path=ppt/theme/theme2.xml><?xml version="1.0" encoding="utf-8"?>
<a:theme xmlns:a="http://schemas.openxmlformats.org/drawingml/2006/main" name="EA - Titl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F1438522-1E4D-0E47-8195-B99E809F7365}"/>
    </a:ext>
  </a:extLst>
</a:theme>
</file>

<file path=ppt/theme/theme3.xml><?xml version="1.0" encoding="utf-8"?>
<a:theme xmlns:a="http://schemas.openxmlformats.org/drawingml/2006/main" name="ER - Titl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6179C1F3-66F2-F74E-9781-E9591EE58163}"/>
    </a:ext>
  </a:extLst>
</a:theme>
</file>

<file path=ppt/theme/theme4.xml><?xml version="1.0" encoding="utf-8"?>
<a:theme xmlns:a="http://schemas.openxmlformats.org/drawingml/2006/main" name="ER - Title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098B6748-38D6-394F-AFBA-EDD8C9A525BD}"/>
    </a:ext>
  </a:extLst>
</a:theme>
</file>

<file path=ppt/theme/theme5.xml><?xml version="1.0" encoding="utf-8"?>
<a:theme xmlns:a="http://schemas.openxmlformats.org/drawingml/2006/main" name="ER - Content Slides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CFE01450-46D8-4A47-82F6-412BC48F1475}"/>
    </a:ext>
  </a:extLst>
</a:theme>
</file>

<file path=ppt/theme/theme6.xml><?xml version="1.0" encoding="utf-8"?>
<a:theme xmlns:a="http://schemas.openxmlformats.org/drawingml/2006/main" name="ER - Section Breaks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213DBB05-A122-0842-99D4-4D808055B744}"/>
    </a:ext>
  </a:extLst>
</a:theme>
</file>

<file path=ppt/theme/theme7.xml><?xml version="1.0" encoding="utf-8"?>
<a:theme xmlns:a="http://schemas.openxmlformats.org/drawingml/2006/main" name="ER - Content Slides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ABB4F5C5-0F18-B04D-B565-CED0F2BDFEDD}"/>
    </a:ext>
  </a:extLst>
</a:theme>
</file>

<file path=ppt/theme/theme8.xml><?xml version="1.0" encoding="utf-8"?>
<a:theme xmlns:a="http://schemas.openxmlformats.org/drawingml/2006/main" name="ER - Section Breaks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DAF0E5FC-8E45-614D-B91C-2EED6CE639EF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pdated_x0020_by_x0020_SP2010_x0020_WK_x0020_FLOW xmlns="1ef262a3-78b0-4391-9165-954c08d21a2d" xsi:nil="true"/>
    <Updated_x0020_by_x0020_SP2013_x0020_WK_x0020_FLOW xmlns="1ef262a3-78b0-4391-9165-954c08d21a2d" xsi:nil="true"/>
    <Page xmlns="1ef262a3-78b0-4391-9165-954c08d21a2d">Organization</Page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139F946B8D7A41B9D3F1911413A774" ma:contentTypeVersion="8" ma:contentTypeDescription="Create a new document." ma:contentTypeScope="" ma:versionID="9900afb3d82996ca2878bf39ddded336">
  <xsd:schema xmlns:xsd="http://www.w3.org/2001/XMLSchema" xmlns:xs="http://www.w3.org/2001/XMLSchema" xmlns:p="http://schemas.microsoft.com/office/2006/metadata/properties" xmlns:ns1="http://schemas.microsoft.com/sharepoint/v3" xmlns:ns2="1ef262a3-78b0-4391-9165-954c08d21a2d" xmlns:ns3="4c06d820-e3a6-4fda-b53e-e02086edb7d5" targetNamespace="http://schemas.microsoft.com/office/2006/metadata/properties" ma:root="true" ma:fieldsID="4a2d7c6f19143a9c246f062fbe8def1c" ns1:_="" ns2:_="" ns3:_="">
    <xsd:import namespace="http://schemas.microsoft.com/sharepoint/v3"/>
    <xsd:import namespace="1ef262a3-78b0-4391-9165-954c08d21a2d"/>
    <xsd:import namespace="4c06d820-e3a6-4fda-b53e-e02086edb7d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Page" minOccurs="0"/>
                <xsd:element ref="ns3:SharedWithUsers" minOccurs="0"/>
                <xsd:element ref="ns2:Updated_x0020_by_x0020_SP2010_x0020_WK_x0020_FLOW" minOccurs="0"/>
                <xsd:element ref="ns2:Updated_x0020_by_x0020_SP2013_x0020_WK_x0020_FLO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f262a3-78b0-4391-9165-954c08d21a2d" elementFormDefault="qualified">
    <xsd:import namespace="http://schemas.microsoft.com/office/2006/documentManagement/types"/>
    <xsd:import namespace="http://schemas.microsoft.com/office/infopath/2007/PartnerControls"/>
    <xsd:element name="Page" ma:index="10" nillable="true" ma:displayName="Page" ma:default="Organization" ma:format="Dropdown" ma:internalName="Page">
      <xsd:simpleType>
        <xsd:restriction base="dms:Choice">
          <xsd:enumeration value="Organization"/>
          <xsd:enumeration value="Programs &amp; Resources"/>
          <xsd:enumeration value="Project Management"/>
          <xsd:enumeration value="Presentation &amp; Communication"/>
          <xsd:enumeration value="Employee Services"/>
        </xsd:restriction>
      </xsd:simpleType>
    </xsd:element>
    <xsd:element name="Updated_x0020_by_x0020_SP2010_x0020_WK_x0020_FLOW" ma:index="12" nillable="true" ma:displayName="Updated by SP2010 WK FLOW" ma:internalName="Updated_x0020_by_x0020_SP2010_x0020_WK_x0020_FLOW">
      <xsd:simpleType>
        <xsd:restriction base="dms:Text">
          <xsd:maxLength value="255"/>
        </xsd:restriction>
      </xsd:simpleType>
    </xsd:element>
    <xsd:element name="Updated_x0020_by_x0020_SP2013_x0020_WK_x0020_FLOW" ma:index="13" nillable="true" ma:displayName="Updated by SP2013 WK FLOW" ma:internalName="Updated_x0020_by_x0020_SP2013_x0020_WK_x0020_FLO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06d820-e3a6-4fda-b53e-e02086edb7d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6D7EF1-64F7-4B28-A4D4-548C83D496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8083C3-09F6-443F-B241-E9393A3DD104}">
  <ds:schemaRefs>
    <ds:schemaRef ds:uri="http://schemas.microsoft.com/office/2006/metadata/properties"/>
    <ds:schemaRef ds:uri="http://schemas.microsoft.com/office/infopath/2007/PartnerControls"/>
    <ds:schemaRef ds:uri="1ef262a3-78b0-4391-9165-954c08d21a2d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5A286AE2-C2FC-43A1-A47F-DB5F4A3982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ef262a3-78b0-4391-9165-954c08d21a2d"/>
    <ds:schemaRef ds:uri="4c06d820-e3a6-4fda-b53e-e02086edb7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2024_EA_ER_PPT_Template_MASTER</Template>
  <TotalTime>4117</TotalTime>
  <Words>1395</Words>
  <Application>Microsoft Office PowerPoint</Application>
  <PresentationFormat>Widescreen</PresentationFormat>
  <Paragraphs>201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31" baseType="lpstr">
      <vt:lpstr>Aptos</vt:lpstr>
      <vt:lpstr>Aptos Display</vt:lpstr>
      <vt:lpstr>Arial</vt:lpstr>
      <vt:lpstr>Arial-BoldMT</vt:lpstr>
      <vt:lpstr>ArialMT</vt:lpstr>
      <vt:lpstr>Book Antiqua</vt:lpstr>
      <vt:lpstr>Calibri</vt:lpstr>
      <vt:lpstr>System Font Regular</vt:lpstr>
      <vt:lpstr>Times New Roman</vt:lpstr>
      <vt:lpstr>Wingdings</vt:lpstr>
      <vt:lpstr>CUI Cover Page</vt:lpstr>
      <vt:lpstr>EA - Title</vt:lpstr>
      <vt:lpstr>ER - Title</vt:lpstr>
      <vt:lpstr>ER - Title - Light</vt:lpstr>
      <vt:lpstr>ER - Content Slides</vt:lpstr>
      <vt:lpstr>ER - Section Breaks</vt:lpstr>
      <vt:lpstr>ER - Content Slides - Light</vt:lpstr>
      <vt:lpstr>ER - Section Breaks - Light</vt:lpstr>
      <vt:lpstr>NASA  Artemis Plan</vt:lpstr>
      <vt:lpstr>Agenda</vt:lpstr>
      <vt:lpstr>NASA Centers and General Responsibilities</vt:lpstr>
      <vt:lpstr>Human Spaceflight Mission Directorate Overview</vt:lpstr>
      <vt:lpstr>Artemis Flights</vt:lpstr>
      <vt:lpstr>PowerPoint Presentation</vt:lpstr>
      <vt:lpstr>Ignition Plan</vt:lpstr>
      <vt:lpstr>Ignition Plan Recap</vt:lpstr>
      <vt:lpstr>NASA Cybersecurity Domains</vt:lpstr>
      <vt:lpstr>Lunar Communications, Position, Navigation, Timing (CPNT)</vt:lpstr>
      <vt:lpstr>LunaNet Interoperability</vt:lpstr>
      <vt:lpstr>Moon Base Comm &amp; Data Architecture</vt:lpstr>
      <vt:lpstr>Data Architecture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O'Hagan, Brian (JSC-ER111)</dc:creator>
  <cp:lastModifiedBy>O'Hagan, Brian (JSC-ER111)</cp:lastModifiedBy>
  <cp:revision>166</cp:revision>
  <dcterms:created xsi:type="dcterms:W3CDTF">2026-04-07T15:18:57Z</dcterms:created>
  <dcterms:modified xsi:type="dcterms:W3CDTF">2026-10-08T15:39:13Z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95f39c-8218-4425-a791-63c9e13c8708_Enabled">
    <vt:lpwstr>true</vt:lpwstr>
  </property>
  <property fmtid="{D5CDD505-2E9C-101B-9397-08002B2CF9AE}" pid="3" name="MSIP_Label_7d95f39c-8218-4425-a791-63c9e13c8708_SetDate">
    <vt:lpwstr>2024-06-25T21:16:46Z</vt:lpwstr>
  </property>
  <property fmtid="{D5CDD505-2E9C-101B-9397-08002B2CF9AE}" pid="4" name="MSIP_Label_7d95f39c-8218-4425-a791-63c9e13c8708_Method">
    <vt:lpwstr>Privileged</vt:lpwstr>
  </property>
  <property fmtid="{D5CDD505-2E9C-101B-9397-08002B2CF9AE}" pid="5" name="MSIP_Label_7d95f39c-8218-4425-a791-63c9e13c8708_Name">
    <vt:lpwstr>7d95f39c-8218-4425-a791-63c9e13c8708</vt:lpwstr>
  </property>
  <property fmtid="{D5CDD505-2E9C-101B-9397-08002B2CF9AE}" pid="6" name="MSIP_Label_7d95f39c-8218-4425-a791-63c9e13c8708_SiteId">
    <vt:lpwstr>37247798-f42c-42fd-8a37-d49c7128d36b</vt:lpwstr>
  </property>
  <property fmtid="{D5CDD505-2E9C-101B-9397-08002B2CF9AE}" pid="7" name="MSIP_Label_7d95f39c-8218-4425-a791-63c9e13c8708_ActionId">
    <vt:lpwstr>3658a634-c19c-4292-991f-587fd244e24d</vt:lpwstr>
  </property>
  <property fmtid="{D5CDD505-2E9C-101B-9397-08002B2CF9AE}" pid="8" name="MSIP_Label_7d95f39c-8218-4425-a791-63c9e13c8708_ContentBits">
    <vt:lpwstr>0</vt:lpwstr>
  </property>
  <property fmtid="{D5CDD505-2E9C-101B-9397-08002B2CF9AE}" pid="9" name="ContentTypeId">
    <vt:lpwstr>0x0101001C139F946B8D7A41B9D3F1911413A774</vt:lpwstr>
  </property>
</Properties>
</file>